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6"/>
  </p:notesMasterIdLst>
  <p:handoutMasterIdLst>
    <p:handoutMasterId r:id="rId37"/>
  </p:handoutMasterIdLst>
  <p:sldIdLst>
    <p:sldId id="274" r:id="rId2"/>
    <p:sldId id="378" r:id="rId3"/>
    <p:sldId id="377" r:id="rId4"/>
    <p:sldId id="323" r:id="rId5"/>
    <p:sldId id="348" r:id="rId6"/>
    <p:sldId id="371" r:id="rId7"/>
    <p:sldId id="324" r:id="rId8"/>
    <p:sldId id="372" r:id="rId9"/>
    <p:sldId id="347" r:id="rId10"/>
    <p:sldId id="331" r:id="rId11"/>
    <p:sldId id="340" r:id="rId12"/>
    <p:sldId id="341" r:id="rId13"/>
    <p:sldId id="332" r:id="rId14"/>
    <p:sldId id="352" r:id="rId15"/>
    <p:sldId id="335" r:id="rId16"/>
    <p:sldId id="326" r:id="rId17"/>
    <p:sldId id="333" r:id="rId18"/>
    <p:sldId id="327" r:id="rId19"/>
    <p:sldId id="336" r:id="rId20"/>
    <p:sldId id="349" r:id="rId21"/>
    <p:sldId id="328" r:id="rId22"/>
    <p:sldId id="369" r:id="rId23"/>
    <p:sldId id="353" r:id="rId24"/>
    <p:sldId id="329" r:id="rId25"/>
    <p:sldId id="354" r:id="rId26"/>
    <p:sldId id="350" r:id="rId27"/>
    <p:sldId id="338" r:id="rId28"/>
    <p:sldId id="342" r:id="rId29"/>
    <p:sldId id="344" r:id="rId30"/>
    <p:sldId id="345" r:id="rId31"/>
    <p:sldId id="346" r:id="rId32"/>
    <p:sldId id="355" r:id="rId33"/>
    <p:sldId id="370" r:id="rId34"/>
    <p:sldId id="365" r:id="rId35"/>
  </p:sldIdLst>
  <p:sldSz cx="9144000" cy="6858000" type="screen4x3"/>
  <p:notesSz cx="9866313" cy="6735763"/>
  <p:defaultTextStyle>
    <a:defPPr>
      <a:defRPr lang="ja-JP"/>
    </a:defPPr>
    <a:lvl1pPr algn="just" rtl="0" fontAlgn="base">
      <a:spcBef>
        <a:spcPct val="0"/>
      </a:spcBef>
      <a:spcAft>
        <a:spcPct val="0"/>
      </a:spcAft>
      <a:defRPr kumimoji="1" sz="2800" b="1" kern="1200">
        <a:solidFill>
          <a:schemeClr val="tx2"/>
        </a:solidFill>
        <a:latin typeface="ＭＳ Ｐゴシック" pitchFamily="50" charset="-128"/>
        <a:ea typeface="ＭＳ Ｐゴシック" pitchFamily="50" charset="-128"/>
        <a:cs typeface="+mn-cs"/>
      </a:defRPr>
    </a:lvl1pPr>
    <a:lvl2pPr marL="457200" algn="just" rtl="0" fontAlgn="base">
      <a:spcBef>
        <a:spcPct val="0"/>
      </a:spcBef>
      <a:spcAft>
        <a:spcPct val="0"/>
      </a:spcAft>
      <a:defRPr kumimoji="1" sz="2800" b="1" kern="1200">
        <a:solidFill>
          <a:schemeClr val="tx2"/>
        </a:solidFill>
        <a:latin typeface="ＭＳ Ｐゴシック" pitchFamily="50" charset="-128"/>
        <a:ea typeface="ＭＳ Ｐゴシック" pitchFamily="50" charset="-128"/>
        <a:cs typeface="+mn-cs"/>
      </a:defRPr>
    </a:lvl2pPr>
    <a:lvl3pPr marL="914400" algn="just" rtl="0" fontAlgn="base">
      <a:spcBef>
        <a:spcPct val="0"/>
      </a:spcBef>
      <a:spcAft>
        <a:spcPct val="0"/>
      </a:spcAft>
      <a:defRPr kumimoji="1" sz="2800" b="1" kern="1200">
        <a:solidFill>
          <a:schemeClr val="tx2"/>
        </a:solidFill>
        <a:latin typeface="ＭＳ Ｐゴシック" pitchFamily="50" charset="-128"/>
        <a:ea typeface="ＭＳ Ｐゴシック" pitchFamily="50" charset="-128"/>
        <a:cs typeface="+mn-cs"/>
      </a:defRPr>
    </a:lvl3pPr>
    <a:lvl4pPr marL="1371600" algn="just" rtl="0" fontAlgn="base">
      <a:spcBef>
        <a:spcPct val="0"/>
      </a:spcBef>
      <a:spcAft>
        <a:spcPct val="0"/>
      </a:spcAft>
      <a:defRPr kumimoji="1" sz="2800" b="1" kern="1200">
        <a:solidFill>
          <a:schemeClr val="tx2"/>
        </a:solidFill>
        <a:latin typeface="ＭＳ Ｐゴシック" pitchFamily="50" charset="-128"/>
        <a:ea typeface="ＭＳ Ｐゴシック" pitchFamily="50" charset="-128"/>
        <a:cs typeface="+mn-cs"/>
      </a:defRPr>
    </a:lvl4pPr>
    <a:lvl5pPr marL="1828800" algn="just" rtl="0" fontAlgn="base">
      <a:spcBef>
        <a:spcPct val="0"/>
      </a:spcBef>
      <a:spcAft>
        <a:spcPct val="0"/>
      </a:spcAft>
      <a:defRPr kumimoji="1" sz="2800" b="1" kern="1200">
        <a:solidFill>
          <a:schemeClr val="tx2"/>
        </a:solidFill>
        <a:latin typeface="ＭＳ Ｐゴシック" pitchFamily="50" charset="-128"/>
        <a:ea typeface="ＭＳ Ｐゴシック" pitchFamily="50" charset="-128"/>
        <a:cs typeface="+mn-cs"/>
      </a:defRPr>
    </a:lvl5pPr>
    <a:lvl6pPr marL="2286000" algn="l" defTabSz="914400" rtl="0" eaLnBrk="1" latinLnBrk="0" hangingPunct="1">
      <a:defRPr kumimoji="1" sz="2800" b="1" kern="1200">
        <a:solidFill>
          <a:schemeClr val="tx2"/>
        </a:solidFill>
        <a:latin typeface="ＭＳ Ｐゴシック" pitchFamily="50" charset="-128"/>
        <a:ea typeface="ＭＳ Ｐゴシック" pitchFamily="50" charset="-128"/>
        <a:cs typeface="+mn-cs"/>
      </a:defRPr>
    </a:lvl6pPr>
    <a:lvl7pPr marL="2743200" algn="l" defTabSz="914400" rtl="0" eaLnBrk="1" latinLnBrk="0" hangingPunct="1">
      <a:defRPr kumimoji="1" sz="2800" b="1" kern="1200">
        <a:solidFill>
          <a:schemeClr val="tx2"/>
        </a:solidFill>
        <a:latin typeface="ＭＳ Ｐゴシック" pitchFamily="50" charset="-128"/>
        <a:ea typeface="ＭＳ Ｐゴシック" pitchFamily="50" charset="-128"/>
        <a:cs typeface="+mn-cs"/>
      </a:defRPr>
    </a:lvl7pPr>
    <a:lvl8pPr marL="3200400" algn="l" defTabSz="914400" rtl="0" eaLnBrk="1" latinLnBrk="0" hangingPunct="1">
      <a:defRPr kumimoji="1" sz="2800" b="1" kern="1200">
        <a:solidFill>
          <a:schemeClr val="tx2"/>
        </a:solidFill>
        <a:latin typeface="ＭＳ Ｐゴシック" pitchFamily="50" charset="-128"/>
        <a:ea typeface="ＭＳ Ｐゴシック" pitchFamily="50" charset="-128"/>
        <a:cs typeface="+mn-cs"/>
      </a:defRPr>
    </a:lvl8pPr>
    <a:lvl9pPr marL="3657600" algn="l" defTabSz="914400" rtl="0" eaLnBrk="1" latinLnBrk="0" hangingPunct="1">
      <a:defRPr kumimoji="1" sz="2800" b="1" kern="1200">
        <a:solidFill>
          <a:schemeClr val="tx2"/>
        </a:solidFill>
        <a:latin typeface="ＭＳ Ｐゴシック" pitchFamily="50" charset="-128"/>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1">
          <p15:clr>
            <a:srgbClr val="A4A3A4"/>
          </p15:clr>
        </p15:guide>
        <p15:guide id="2" pos="31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66"/>
    <a:srgbClr val="C2F0B2"/>
    <a:srgbClr val="66FF33"/>
    <a:srgbClr val="99CCFF"/>
    <a:srgbClr val="FFCCCC"/>
    <a:srgbClr val="93B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95" autoAdjust="0"/>
    <p:restoredTop sz="94660" autoAdjust="0"/>
  </p:normalViewPr>
  <p:slideViewPr>
    <p:cSldViewPr>
      <p:cViewPr varScale="1">
        <p:scale>
          <a:sx n="74" d="100"/>
          <a:sy n="74" d="100"/>
        </p:scale>
        <p:origin x="144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942" y="-72"/>
      </p:cViewPr>
      <p:guideLst>
        <p:guide orient="horz" pos="2121"/>
        <p:guide pos="31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325333471359435E-2"/>
          <c:y val="3.8189515912120761E-2"/>
          <c:w val="0.81401264323121181"/>
          <c:h val="0.8641629117530274"/>
        </c:manualLayout>
      </c:layout>
      <c:lineChart>
        <c:grouping val="standard"/>
        <c:varyColors val="0"/>
        <c:ser>
          <c:idx val="0"/>
          <c:order val="0"/>
          <c:tx>
            <c:strRef>
              <c:f>'[Microsoft PowerPoint 内のグラフ]高齢化率等'!$B$119</c:f>
              <c:strCache>
                <c:ptCount val="1"/>
                <c:pt idx="0">
                  <c:v>北部</c:v>
                </c:pt>
              </c:strCache>
            </c:strRef>
          </c:tx>
          <c:spPr>
            <a:ln w="47625">
              <a:solidFill>
                <a:srgbClr val="00B0F0"/>
              </a:solidFill>
            </a:ln>
          </c:spPr>
          <c:marker>
            <c:symbol val="square"/>
            <c:size val="5"/>
            <c:spPr>
              <a:solidFill>
                <a:srgbClr val="FF0000"/>
              </a:solidFill>
              <a:ln w="41275">
                <a:solidFill>
                  <a:srgbClr val="00B0F0"/>
                </a:solidFill>
              </a:ln>
            </c:spPr>
          </c:marker>
          <c:dLbls>
            <c:dLbl>
              <c:idx val="0"/>
              <c:layout>
                <c:manualLayout>
                  <c:x val="-0.10348941944926231"/>
                  <c:y val="2.32064900695408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151949140637266E-2"/>
                  <c:y val="5.33749271599438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393110591017905E-2"/>
                  <c:y val="5.337492715994406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baseline="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'[Microsoft PowerPoint 内のグラフ]高齢化率等'!$A$120:$A$122</c:f>
              <c:strCache>
                <c:ptCount val="3"/>
                <c:pt idx="0">
                  <c:v>Ｈ27</c:v>
                </c:pt>
                <c:pt idx="1">
                  <c:v>Ｈ32</c:v>
                </c:pt>
                <c:pt idx="2">
                  <c:v>Ｈ37</c:v>
                </c:pt>
              </c:strCache>
            </c:strRef>
          </c:cat>
          <c:val>
            <c:numRef>
              <c:f>'[Microsoft PowerPoint 内のグラフ]高齢化率等'!$B$120:$B$122</c:f>
              <c:numCache>
                <c:formatCode>General</c:formatCode>
                <c:ptCount val="3"/>
                <c:pt idx="0">
                  <c:v>33</c:v>
                </c:pt>
                <c:pt idx="1">
                  <c:v>37.4</c:v>
                </c:pt>
                <c:pt idx="2">
                  <c:v>40.299999999999997</c:v>
                </c:pt>
              </c:numCache>
            </c:numRef>
          </c:val>
          <c:smooth val="0"/>
        </c:ser>
        <c:ser>
          <c:idx val="1"/>
          <c:order val="1"/>
          <c:tx>
            <c:strRef>
              <c:f>'[Microsoft PowerPoint 内のグラフ]高齢化率等'!$C$119</c:f>
              <c:strCache>
                <c:ptCount val="1"/>
                <c:pt idx="0">
                  <c:v>度島</c:v>
                </c:pt>
              </c:strCache>
            </c:strRef>
          </c:tx>
          <c:spPr>
            <a:ln w="47625">
              <a:solidFill>
                <a:srgbClr val="006600"/>
              </a:solidFill>
            </a:ln>
          </c:spPr>
          <c:marker>
            <c:spPr>
              <a:solidFill>
                <a:srgbClr val="006600"/>
              </a:solidFill>
              <a:ln w="41275">
                <a:solidFill>
                  <a:srgbClr val="006600"/>
                </a:solidFill>
              </a:ln>
            </c:spPr>
          </c:marker>
          <c:dLbls>
            <c:dLbl>
              <c:idx val="0"/>
              <c:layout>
                <c:manualLayout>
                  <c:x val="-0.11660779656254909"/>
                  <c:y val="2.55271390764949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0371042335975524E-2"/>
                  <c:y val="6.96194702086227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694351683605404E-2"/>
                  <c:y val="9.282596027816274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solidFill>
                        <a:srgbClr val="99FFCC">
                          <a:alpha val="96000"/>
                        </a:srgbClr>
                      </a:solidFill>
                    </a:ln>
                  </c:spPr>
                </c15:leaderLines>
              </c:ext>
            </c:extLst>
          </c:dLbls>
          <c:cat>
            <c:strRef>
              <c:f>'[Microsoft PowerPoint 内のグラフ]高齢化率等'!$A$120:$A$122</c:f>
              <c:strCache>
                <c:ptCount val="3"/>
                <c:pt idx="0">
                  <c:v>Ｈ27</c:v>
                </c:pt>
                <c:pt idx="1">
                  <c:v>Ｈ32</c:v>
                </c:pt>
                <c:pt idx="2">
                  <c:v>Ｈ37</c:v>
                </c:pt>
              </c:strCache>
            </c:strRef>
          </c:cat>
          <c:val>
            <c:numRef>
              <c:f>'[Microsoft PowerPoint 内のグラフ]高齢化率等'!$C$120:$C$122</c:f>
              <c:numCache>
                <c:formatCode>General</c:formatCode>
                <c:ptCount val="3"/>
                <c:pt idx="0">
                  <c:v>31.8</c:v>
                </c:pt>
                <c:pt idx="1">
                  <c:v>38.1</c:v>
                </c:pt>
                <c:pt idx="2">
                  <c:v>40.9</c:v>
                </c:pt>
              </c:numCache>
            </c:numRef>
          </c:val>
          <c:smooth val="0"/>
        </c:ser>
        <c:ser>
          <c:idx val="2"/>
          <c:order val="2"/>
          <c:tx>
            <c:strRef>
              <c:f>'[Microsoft PowerPoint 内のグラフ]高齢化率等'!$D$119</c:f>
              <c:strCache>
                <c:ptCount val="1"/>
                <c:pt idx="0">
                  <c:v>中部</c:v>
                </c:pt>
              </c:strCache>
            </c:strRef>
          </c:tx>
          <c:spPr>
            <a:ln w="47625">
              <a:solidFill>
                <a:srgbClr val="00B050"/>
              </a:solidFill>
            </a:ln>
          </c:spPr>
          <c:marker>
            <c:symbol val="square"/>
            <c:size val="12"/>
            <c:spPr>
              <a:solidFill>
                <a:srgbClr val="00B050"/>
              </a:solidFill>
              <a:ln w="41275">
                <a:solidFill>
                  <a:srgbClr val="00B050"/>
                </a:solidFill>
              </a:ln>
            </c:spPr>
          </c:marker>
          <c:dPt>
            <c:idx val="1"/>
            <c:bubble3D val="0"/>
          </c:dPt>
          <c:dLbls>
            <c:dLbl>
              <c:idx val="0"/>
              <c:layout>
                <c:manualLayout>
                  <c:x val="-9.3497646267035522E-2"/>
                  <c:y val="4.6412980139081796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0953121829438603"/>
                  <c:y val="-2.32064900695408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6189808111310711E-3"/>
                  <c:y val="-3.24890860973572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b="0"/>
                </a:pPr>
                <a:endParaRPr lang="ja-JP"/>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'[Microsoft PowerPoint 内のグラフ]高齢化率等'!$A$120:$A$122</c:f>
              <c:strCache>
                <c:ptCount val="3"/>
                <c:pt idx="0">
                  <c:v>Ｈ27</c:v>
                </c:pt>
                <c:pt idx="1">
                  <c:v>Ｈ32</c:v>
                </c:pt>
                <c:pt idx="2">
                  <c:v>Ｈ37</c:v>
                </c:pt>
              </c:strCache>
            </c:strRef>
          </c:cat>
          <c:val>
            <c:numRef>
              <c:f>'[Microsoft PowerPoint 内のグラフ]高齢化率等'!$D$120:$D$122</c:f>
              <c:numCache>
                <c:formatCode>General</c:formatCode>
                <c:ptCount val="3"/>
                <c:pt idx="0">
                  <c:v>38.1</c:v>
                </c:pt>
                <c:pt idx="1">
                  <c:v>41.6</c:v>
                </c:pt>
                <c:pt idx="2">
                  <c:v>44.2</c:v>
                </c:pt>
              </c:numCache>
            </c:numRef>
          </c:val>
          <c:smooth val="0"/>
        </c:ser>
        <c:ser>
          <c:idx val="3"/>
          <c:order val="3"/>
          <c:tx>
            <c:strRef>
              <c:f>'[Microsoft PowerPoint 内のグラフ]高齢化率等'!$E$119</c:f>
              <c:strCache>
                <c:ptCount val="1"/>
                <c:pt idx="0">
                  <c:v>南部</c:v>
                </c:pt>
              </c:strCache>
            </c:strRef>
          </c:tx>
          <c:spPr>
            <a:ln w="47625">
              <a:solidFill>
                <a:srgbClr val="FF0000"/>
              </a:solidFill>
            </a:ln>
          </c:spPr>
          <c:marker>
            <c:symbol val="square"/>
            <c:size val="5"/>
            <c:spPr>
              <a:solidFill>
                <a:srgbClr val="C00000"/>
              </a:solidFill>
              <a:ln w="41275">
                <a:solidFill>
                  <a:srgbClr val="FF0000"/>
                </a:solidFill>
              </a:ln>
            </c:spPr>
          </c:marker>
          <c:dLbls>
            <c:dLbl>
              <c:idx val="0"/>
              <c:layout>
                <c:manualLayout>
                  <c:x val="-0.10213752650072858"/>
                  <c:y val="-2.3670619870931716E-2"/>
                </c:manualLayout>
              </c:layout>
              <c:spPr>
                <a:noFill/>
                <a:ln>
                  <a:noFill/>
                </a:ln>
                <a:effectLst/>
              </c:spPr>
              <c:txPr>
                <a:bodyPr wrap="square" lIns="38100" tIns="19050" rIns="38100" bIns="19050" anchor="ctr">
                  <a:noAutofit/>
                </a:bodyPr>
                <a:lstStyle/>
                <a:p>
                  <a:pPr>
                    <a:defRPr sz="1600" baseline="0"/>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5.4142514927175221E-2"/>
                      <c:h val="4.5020590734909341E-2"/>
                    </c:manualLayout>
                  </c15:layout>
                </c:ext>
              </c:extLst>
            </c:dLbl>
            <c:dLbl>
              <c:idx val="1"/>
              <c:layout>
                <c:manualLayout>
                  <c:x val="-7.3936917936575077E-3"/>
                  <c:y val="-4.91977589474267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3992935587505782E-2"/>
                  <c:y val="-4.22358119265644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baseline="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'[Microsoft PowerPoint 内のグラフ]高齢化率等'!$A$120:$A$122</c:f>
              <c:strCache>
                <c:ptCount val="3"/>
                <c:pt idx="0">
                  <c:v>Ｈ27</c:v>
                </c:pt>
                <c:pt idx="1">
                  <c:v>Ｈ32</c:v>
                </c:pt>
                <c:pt idx="2">
                  <c:v>Ｈ37</c:v>
                </c:pt>
              </c:strCache>
            </c:strRef>
          </c:cat>
          <c:val>
            <c:numRef>
              <c:f>'[Microsoft PowerPoint 内のグラフ]高齢化率等'!$E$120:$E$122</c:f>
              <c:numCache>
                <c:formatCode>General</c:formatCode>
                <c:ptCount val="3"/>
                <c:pt idx="0">
                  <c:v>39.799999999999997</c:v>
                </c:pt>
                <c:pt idx="1">
                  <c:v>43.4</c:v>
                </c:pt>
                <c:pt idx="2">
                  <c:v>47</c:v>
                </c:pt>
              </c:numCache>
            </c:numRef>
          </c:val>
          <c:smooth val="0"/>
        </c:ser>
        <c:ser>
          <c:idx val="4"/>
          <c:order val="4"/>
          <c:tx>
            <c:strRef>
              <c:f>'[Microsoft PowerPoint 内のグラフ]高齢化率等'!$F$119</c:f>
              <c:strCache>
                <c:ptCount val="1"/>
                <c:pt idx="0">
                  <c:v>生月</c:v>
                </c:pt>
              </c:strCache>
            </c:strRef>
          </c:tx>
          <c:spPr>
            <a:ln w="47625">
              <a:solidFill>
                <a:srgbClr val="FFFF00"/>
              </a:solidFill>
            </a:ln>
          </c:spPr>
          <c:marker>
            <c:symbol val="square"/>
            <c:size val="5"/>
            <c:spPr>
              <a:ln w="41275">
                <a:solidFill>
                  <a:srgbClr val="FFFF00"/>
                </a:solidFill>
              </a:ln>
            </c:spPr>
          </c:marker>
          <c:dLbls>
            <c:dLbl>
              <c:idx val="0"/>
              <c:layout>
                <c:manualLayout>
                  <c:x val="-8.4646357016346208E-2"/>
                  <c:y val="-4.91977589474267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b="0" i="0" baseline="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'[Microsoft PowerPoint 内のグラフ]高齢化率等'!$A$120:$A$122</c:f>
              <c:strCache>
                <c:ptCount val="3"/>
                <c:pt idx="0">
                  <c:v>Ｈ27</c:v>
                </c:pt>
                <c:pt idx="1">
                  <c:v>Ｈ32</c:v>
                </c:pt>
                <c:pt idx="2">
                  <c:v>Ｈ37</c:v>
                </c:pt>
              </c:strCache>
            </c:strRef>
          </c:cat>
          <c:val>
            <c:numRef>
              <c:f>'[Microsoft PowerPoint 内のグラフ]高齢化率等'!$F$120:$F$122</c:f>
              <c:numCache>
                <c:formatCode>General</c:formatCode>
                <c:ptCount val="3"/>
                <c:pt idx="0">
                  <c:v>41.1</c:v>
                </c:pt>
                <c:pt idx="1">
                  <c:v>47.7</c:v>
                </c:pt>
                <c:pt idx="2">
                  <c:v>53</c:v>
                </c:pt>
              </c:numCache>
            </c:numRef>
          </c:val>
          <c:smooth val="0"/>
        </c:ser>
        <c:ser>
          <c:idx val="5"/>
          <c:order val="5"/>
          <c:tx>
            <c:strRef>
              <c:f>'[Microsoft PowerPoint 内のグラフ]高齢化率等'!$G$119</c:f>
              <c:strCache>
                <c:ptCount val="1"/>
                <c:pt idx="0">
                  <c:v>田平</c:v>
                </c:pt>
              </c:strCache>
            </c:strRef>
          </c:tx>
          <c:spPr>
            <a:ln w="47625">
              <a:solidFill>
                <a:srgbClr val="FF66CC"/>
              </a:solidFill>
            </a:ln>
          </c:spPr>
          <c:marker>
            <c:symbol val="square"/>
            <c:size val="5"/>
            <c:spPr>
              <a:solidFill>
                <a:srgbClr val="FF66CC"/>
              </a:solidFill>
              <a:ln w="41275">
                <a:solidFill>
                  <a:srgbClr val="FF66CC"/>
                </a:solidFill>
              </a:ln>
            </c:spPr>
          </c:marker>
          <c:dLbls>
            <c:dLbl>
              <c:idx val="0"/>
              <c:layout>
                <c:manualLayout>
                  <c:x val="4.3727923710955366E-3"/>
                  <c:y val="5.33749271599441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7.42607682225307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57597457031874E-2"/>
                  <c:y val="5.105427815298997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'[Microsoft PowerPoint 内のグラフ]高齢化率等'!$A$120:$A$122</c:f>
              <c:strCache>
                <c:ptCount val="3"/>
                <c:pt idx="0">
                  <c:v>Ｈ27</c:v>
                </c:pt>
                <c:pt idx="1">
                  <c:v>Ｈ32</c:v>
                </c:pt>
                <c:pt idx="2">
                  <c:v>Ｈ37</c:v>
                </c:pt>
              </c:strCache>
            </c:strRef>
          </c:cat>
          <c:val>
            <c:numRef>
              <c:f>'[Microsoft PowerPoint 内のグラフ]高齢化率等'!$G$120:$G$122</c:f>
              <c:numCache>
                <c:formatCode>General</c:formatCode>
                <c:ptCount val="3"/>
                <c:pt idx="0">
                  <c:v>32</c:v>
                </c:pt>
                <c:pt idx="1">
                  <c:v>35.5</c:v>
                </c:pt>
                <c:pt idx="2">
                  <c:v>37.9</c:v>
                </c:pt>
              </c:numCache>
            </c:numRef>
          </c:val>
          <c:smooth val="0"/>
        </c:ser>
        <c:ser>
          <c:idx val="6"/>
          <c:order val="6"/>
          <c:tx>
            <c:strRef>
              <c:f>'[Microsoft PowerPoint 内のグラフ]高齢化率等'!$H$119</c:f>
              <c:strCache>
                <c:ptCount val="1"/>
                <c:pt idx="0">
                  <c:v>大島</c:v>
                </c:pt>
              </c:strCache>
            </c:strRef>
          </c:tx>
          <c:spPr>
            <a:ln w="47625">
              <a:solidFill>
                <a:srgbClr val="7030A0"/>
              </a:solidFill>
            </a:ln>
          </c:spPr>
          <c:marker>
            <c:symbol val="square"/>
            <c:size val="5"/>
            <c:spPr>
              <a:ln w="41275">
                <a:solidFill>
                  <a:srgbClr val="7030A0"/>
                </a:solidFill>
              </a:ln>
            </c:spPr>
          </c:marker>
          <c:dLbls>
            <c:spPr>
              <a:noFill/>
              <a:ln>
                <a:noFill/>
              </a:ln>
              <a:effectLst/>
            </c:spPr>
            <c:txPr>
              <a:bodyPr wrap="square" lIns="38100" tIns="19050" rIns="38100" bIns="19050" anchor="ctr">
                <a:spAutoFit/>
              </a:bodyPr>
              <a:lstStyle/>
              <a:p>
                <a:pPr>
                  <a:defRPr sz="1600" baseline="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'[Microsoft PowerPoint 内のグラフ]高齢化率等'!$A$120:$A$122</c:f>
              <c:strCache>
                <c:ptCount val="3"/>
                <c:pt idx="0">
                  <c:v>Ｈ27</c:v>
                </c:pt>
                <c:pt idx="1">
                  <c:v>Ｈ32</c:v>
                </c:pt>
                <c:pt idx="2">
                  <c:v>Ｈ37</c:v>
                </c:pt>
              </c:strCache>
            </c:strRef>
          </c:cat>
          <c:val>
            <c:numRef>
              <c:f>'[Microsoft PowerPoint 内のグラフ]高齢化率等'!$H$120:$H$122</c:f>
              <c:numCache>
                <c:formatCode>General</c:formatCode>
                <c:ptCount val="3"/>
                <c:pt idx="0">
                  <c:v>48.7</c:v>
                </c:pt>
                <c:pt idx="1">
                  <c:v>56.3</c:v>
                </c:pt>
                <c:pt idx="2">
                  <c:v>64.099999999999994</c:v>
                </c:pt>
              </c:numCache>
            </c:numRef>
          </c:val>
          <c:smooth val="0"/>
        </c:ser>
        <c:ser>
          <c:idx val="7"/>
          <c:order val="7"/>
          <c:tx>
            <c:strRef>
              <c:f>'[Microsoft PowerPoint 内のグラフ]高齢化率等'!$I$119</c:f>
              <c:strCache>
                <c:ptCount val="1"/>
                <c:pt idx="0">
                  <c:v>平戸市</c:v>
                </c:pt>
              </c:strCache>
            </c:strRef>
          </c:tx>
          <c:spPr>
            <a:ln w="47625">
              <a:solidFill>
                <a:srgbClr val="000000"/>
              </a:solidFill>
            </a:ln>
            <a:effectLst/>
          </c:spPr>
          <c:marker>
            <c:symbol val="square"/>
            <c:size val="8"/>
            <c:spPr>
              <a:solidFill>
                <a:srgbClr val="000000"/>
              </a:solidFill>
              <a:ln w="41275">
                <a:solidFill>
                  <a:srgbClr val="000000"/>
                </a:solidFill>
              </a:ln>
              <a:effectLst/>
            </c:spPr>
          </c:marker>
          <c:dLbls>
            <c:dLbl>
              <c:idx val="0"/>
              <c:layout>
                <c:manualLayout>
                  <c:x val="-0.12681097876177211"/>
                  <c:y val="6.961947020862269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948766941414223E-2"/>
                  <c:y val="1.62445430486785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8100716082051596E-2"/>
                  <c:y val="1.62445430486786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b="0"/>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'[Microsoft PowerPoint 内のグラフ]高齢化率等'!$A$120:$A$122</c:f>
              <c:strCache>
                <c:ptCount val="3"/>
                <c:pt idx="0">
                  <c:v>Ｈ27</c:v>
                </c:pt>
                <c:pt idx="1">
                  <c:v>Ｈ32</c:v>
                </c:pt>
                <c:pt idx="2">
                  <c:v>Ｈ37</c:v>
                </c:pt>
              </c:strCache>
            </c:strRef>
          </c:cat>
          <c:val>
            <c:numRef>
              <c:f>'[Microsoft PowerPoint 内のグラフ]高齢化率等'!$I$120:$I$122</c:f>
              <c:numCache>
                <c:formatCode>General</c:formatCode>
                <c:ptCount val="3"/>
                <c:pt idx="0">
                  <c:v>36.200000000000003</c:v>
                </c:pt>
                <c:pt idx="1">
                  <c:v>40.6</c:v>
                </c:pt>
                <c:pt idx="2">
                  <c:v>43.7</c:v>
                </c:pt>
              </c:numCache>
            </c:numRef>
          </c:val>
          <c:smooth val="0"/>
        </c:ser>
        <c:dLbls>
          <c:showLegendKey val="0"/>
          <c:showVal val="0"/>
          <c:showCatName val="0"/>
          <c:showSerName val="0"/>
          <c:showPercent val="0"/>
          <c:showBubbleSize val="0"/>
        </c:dLbls>
        <c:marker val="1"/>
        <c:smooth val="0"/>
        <c:axId val="366569688"/>
        <c:axId val="317952448"/>
      </c:lineChart>
      <c:catAx>
        <c:axId val="366569688"/>
        <c:scaling>
          <c:orientation val="minMax"/>
        </c:scaling>
        <c:delete val="0"/>
        <c:axPos val="b"/>
        <c:numFmt formatCode="General" sourceLinked="0"/>
        <c:majorTickMark val="out"/>
        <c:minorTickMark val="none"/>
        <c:tickLblPos val="nextTo"/>
        <c:txPr>
          <a:bodyPr/>
          <a:lstStyle/>
          <a:p>
            <a:pPr>
              <a:defRPr sz="1600" b="1"/>
            </a:pPr>
            <a:endParaRPr lang="ja-JP"/>
          </a:p>
        </c:txPr>
        <c:crossAx val="317952448"/>
        <c:crosses val="autoZero"/>
        <c:auto val="1"/>
        <c:lblAlgn val="ctr"/>
        <c:lblOffset val="100"/>
        <c:noMultiLvlLbl val="0"/>
      </c:catAx>
      <c:valAx>
        <c:axId val="317952448"/>
        <c:scaling>
          <c:orientation val="minMax"/>
          <c:min val="20"/>
        </c:scaling>
        <c:delete val="0"/>
        <c:axPos val="l"/>
        <c:majorGridlines/>
        <c:numFmt formatCode="General" sourceLinked="1"/>
        <c:majorTickMark val="out"/>
        <c:minorTickMark val="none"/>
        <c:tickLblPos val="nextTo"/>
        <c:txPr>
          <a:bodyPr/>
          <a:lstStyle/>
          <a:p>
            <a:pPr>
              <a:defRPr sz="1600" b="1"/>
            </a:pPr>
            <a:endParaRPr lang="ja-JP"/>
          </a:p>
        </c:txPr>
        <c:crossAx val="366569688"/>
        <c:crosses val="autoZero"/>
        <c:crossBetween val="between"/>
      </c:valAx>
      <c:spPr>
        <a:ln>
          <a:round/>
        </a:ln>
      </c:spPr>
    </c:plotArea>
    <c:legend>
      <c:legendPos val="r"/>
      <c:layout>
        <c:manualLayout>
          <c:xMode val="edge"/>
          <c:yMode val="edge"/>
          <c:x val="0.88465296785205683"/>
          <c:y val="0.3301686015458446"/>
          <c:w val="0.11534703214794316"/>
          <c:h val="0.35822780623567524"/>
        </c:manualLayout>
      </c:layout>
      <c:overlay val="0"/>
      <c:txPr>
        <a:bodyPr/>
        <a:lstStyle/>
        <a:p>
          <a:pPr>
            <a:defRPr sz="1600" b="1"/>
          </a:pPr>
          <a:endParaRPr lang="ja-JP"/>
        </a:p>
      </c:txPr>
    </c:legend>
    <c:plotVisOnly val="1"/>
    <c:dispBlanksAs val="gap"/>
    <c:showDLblsOverMax val="0"/>
  </c:chart>
  <c:spPr>
    <a:noFill/>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1"/>
            <a:ext cx="4276564" cy="33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1" tIns="45678" rIns="91351" bIns="45678"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ja-JP"/>
          </a:p>
        </p:txBody>
      </p:sp>
      <p:sp>
        <p:nvSpPr>
          <p:cNvPr id="28675" name="Rectangle 3"/>
          <p:cNvSpPr>
            <a:spLocks noGrp="1" noChangeArrowheads="1"/>
          </p:cNvSpPr>
          <p:nvPr>
            <p:ph type="dt" sz="quarter" idx="1"/>
          </p:nvPr>
        </p:nvSpPr>
        <p:spPr bwMode="auto">
          <a:xfrm>
            <a:off x="5592075" y="1"/>
            <a:ext cx="4274241" cy="33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1" tIns="45678" rIns="91351" bIns="45678"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ja-JP"/>
          </a:p>
        </p:txBody>
      </p:sp>
      <p:sp>
        <p:nvSpPr>
          <p:cNvPr id="28676" name="Rectangle 4"/>
          <p:cNvSpPr>
            <a:spLocks noGrp="1" noChangeArrowheads="1"/>
          </p:cNvSpPr>
          <p:nvPr>
            <p:ph type="ftr" sz="quarter" idx="2"/>
          </p:nvPr>
        </p:nvSpPr>
        <p:spPr bwMode="auto">
          <a:xfrm>
            <a:off x="0" y="6398922"/>
            <a:ext cx="4276564" cy="33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1" tIns="45678" rIns="91351" bIns="45678"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ja-JP"/>
          </a:p>
        </p:txBody>
      </p:sp>
      <p:sp>
        <p:nvSpPr>
          <p:cNvPr id="28677" name="Rectangle 5"/>
          <p:cNvSpPr>
            <a:spLocks noGrp="1" noChangeArrowheads="1"/>
          </p:cNvSpPr>
          <p:nvPr>
            <p:ph type="sldNum" sz="quarter" idx="3"/>
          </p:nvPr>
        </p:nvSpPr>
        <p:spPr bwMode="auto">
          <a:xfrm>
            <a:off x="5592075" y="6398922"/>
            <a:ext cx="4274241" cy="33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1" tIns="45678" rIns="91351" bIns="45678" numCol="1" anchor="b" anchorCtr="0" compatLnSpc="1">
            <a:prstTxWarp prst="textNoShape">
              <a:avLst/>
            </a:prstTxWarp>
          </a:bodyPr>
          <a:lstStyle>
            <a:lvl1pPr algn="r">
              <a:defRPr sz="1200" b="0">
                <a:solidFill>
                  <a:schemeClr val="tx1"/>
                </a:solidFill>
                <a:latin typeface="Times New Roman" pitchFamily="18" charset="0"/>
              </a:defRPr>
            </a:lvl1pPr>
          </a:lstStyle>
          <a:p>
            <a:fld id="{601B6424-8802-4725-A08F-230E235CA114}" type="slidenum">
              <a:rPr lang="en-US" altLang="ja-JP"/>
              <a:pPr/>
              <a:t>‹#›</a:t>
            </a:fld>
            <a:endParaRPr lang="en-US" altLang="ja-JP"/>
          </a:p>
        </p:txBody>
      </p:sp>
    </p:spTree>
    <p:extLst>
      <p:ext uri="{BB962C8B-B14F-4D97-AF65-F5344CB8AC3E}">
        <p14:creationId xmlns:p14="http://schemas.microsoft.com/office/powerpoint/2010/main" val="2550141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1"/>
            <a:ext cx="4276564" cy="33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1" tIns="45678" rIns="91351" bIns="45678"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ja-JP"/>
          </a:p>
        </p:txBody>
      </p:sp>
      <p:sp>
        <p:nvSpPr>
          <p:cNvPr id="107523" name="Rectangle 3"/>
          <p:cNvSpPr>
            <a:spLocks noGrp="1" noChangeArrowheads="1"/>
          </p:cNvSpPr>
          <p:nvPr>
            <p:ph type="dt" idx="1"/>
          </p:nvPr>
        </p:nvSpPr>
        <p:spPr bwMode="auto">
          <a:xfrm>
            <a:off x="5589751" y="1"/>
            <a:ext cx="4274240" cy="33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1" tIns="45678" rIns="91351" bIns="45678"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ja-JP"/>
          </a:p>
        </p:txBody>
      </p:sp>
      <p:sp>
        <p:nvSpPr>
          <p:cNvPr id="107524" name="Rectangle 4"/>
          <p:cNvSpPr>
            <a:spLocks noGrp="1" noRot="1" noChangeAspect="1" noChangeArrowheads="1" noTextEdit="1"/>
          </p:cNvSpPr>
          <p:nvPr>
            <p:ph type="sldImg" idx="2"/>
          </p:nvPr>
        </p:nvSpPr>
        <p:spPr bwMode="auto">
          <a:xfrm>
            <a:off x="3249613" y="504825"/>
            <a:ext cx="3370262" cy="25273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p:cNvSpPr>
            <a:spLocks noGrp="1" noChangeArrowheads="1"/>
          </p:cNvSpPr>
          <p:nvPr>
            <p:ph type="body" sz="quarter" idx="3"/>
          </p:nvPr>
        </p:nvSpPr>
        <p:spPr bwMode="auto">
          <a:xfrm>
            <a:off x="987794" y="3199461"/>
            <a:ext cx="7893050" cy="303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1" tIns="45678" rIns="91351" bIns="4567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7526" name="Rectangle 6"/>
          <p:cNvSpPr>
            <a:spLocks noGrp="1" noChangeArrowheads="1"/>
          </p:cNvSpPr>
          <p:nvPr>
            <p:ph type="ftr" sz="quarter" idx="4"/>
          </p:nvPr>
        </p:nvSpPr>
        <p:spPr bwMode="auto">
          <a:xfrm>
            <a:off x="0" y="6397838"/>
            <a:ext cx="4276564" cy="33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1" tIns="45678" rIns="91351" bIns="45678"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ja-JP"/>
          </a:p>
        </p:txBody>
      </p:sp>
      <p:sp>
        <p:nvSpPr>
          <p:cNvPr id="107527" name="Rectangle 7"/>
          <p:cNvSpPr>
            <a:spLocks noGrp="1" noChangeArrowheads="1"/>
          </p:cNvSpPr>
          <p:nvPr>
            <p:ph type="sldNum" sz="quarter" idx="5"/>
          </p:nvPr>
        </p:nvSpPr>
        <p:spPr bwMode="auto">
          <a:xfrm>
            <a:off x="5589751" y="6397838"/>
            <a:ext cx="4274240" cy="33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1" tIns="45678" rIns="91351" bIns="45678" numCol="1" anchor="b" anchorCtr="0" compatLnSpc="1">
            <a:prstTxWarp prst="textNoShape">
              <a:avLst/>
            </a:prstTxWarp>
          </a:bodyPr>
          <a:lstStyle>
            <a:lvl1pPr algn="r">
              <a:defRPr sz="1200" b="0">
                <a:solidFill>
                  <a:schemeClr val="tx1"/>
                </a:solidFill>
                <a:latin typeface="Times New Roman" pitchFamily="18" charset="0"/>
              </a:defRPr>
            </a:lvl1pPr>
          </a:lstStyle>
          <a:p>
            <a:fld id="{D3FC2732-4C54-400C-89EE-6BD9778A2720}" type="slidenum">
              <a:rPr lang="en-US" altLang="ja-JP"/>
              <a:pPr/>
              <a:t>‹#›</a:t>
            </a:fld>
            <a:endParaRPr lang="en-US" altLang="ja-JP"/>
          </a:p>
        </p:txBody>
      </p:sp>
    </p:spTree>
    <p:extLst>
      <p:ext uri="{BB962C8B-B14F-4D97-AF65-F5344CB8AC3E}">
        <p14:creationId xmlns:p14="http://schemas.microsoft.com/office/powerpoint/2010/main" val="563439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F95D84-6580-4ABF-BD4B-7050FD3E9BC5}" type="slidenum">
              <a:rPr lang="en-US" altLang="ja-JP"/>
              <a:pPr/>
              <a:t>1</a:t>
            </a:fld>
            <a:endParaRPr lang="en-US" altLang="ja-JP"/>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987794" y="3199461"/>
            <a:ext cx="7893050" cy="3696812"/>
          </a:xfrm>
        </p:spPr>
        <p:txBody>
          <a:bodyPr/>
          <a:lstStyle/>
          <a:p>
            <a:r>
              <a:rPr lang="ja-JP" altLang="en-US" dirty="0" smtClean="0"/>
              <a:t>現在、平戸市の高齢化率は約３８パーセントです。</a:t>
            </a:r>
            <a:r>
              <a:rPr lang="en-US" altLang="ja-JP" dirty="0" smtClean="0"/>
              <a:t>3</a:t>
            </a:r>
            <a:r>
              <a:rPr lang="ja-JP" altLang="en-US" dirty="0" smtClean="0"/>
              <a:t>人に一人は</a:t>
            </a:r>
            <a:r>
              <a:rPr lang="en-US" altLang="ja-JP" dirty="0" smtClean="0"/>
              <a:t>65</a:t>
            </a:r>
            <a:r>
              <a:rPr lang="ja-JP" altLang="en-US" dirty="0" smtClean="0"/>
              <a:t>歳以上です。</a:t>
            </a:r>
            <a:endParaRPr lang="en-US" altLang="ja-JP" dirty="0" smtClean="0"/>
          </a:p>
          <a:p>
            <a:r>
              <a:rPr lang="en-US" altLang="ja-JP" dirty="0"/>
              <a:t>65</a:t>
            </a:r>
            <a:r>
              <a:rPr lang="ja-JP" altLang="en-US" dirty="0" smtClean="0"/>
              <a:t>歳以上の方が元気で天寿を全うされるのが、理想の社会だと思います。</a:t>
            </a:r>
            <a:endParaRPr lang="en-US" altLang="ja-JP" dirty="0" smtClean="0"/>
          </a:p>
          <a:p>
            <a:r>
              <a:rPr lang="ja-JP" altLang="en-US" dirty="0"/>
              <a:t>年齢</a:t>
            </a:r>
            <a:r>
              <a:rPr lang="ja-JP" altLang="en-US" dirty="0" smtClean="0"/>
              <a:t>が上がるにつれ、体中のいろいろな働きが落ちてきます。病気もいろいろ抱える人が多くなります。その中には、生活習慣病・がん・・・・</a:t>
            </a:r>
            <a:endParaRPr lang="en-US" altLang="ja-JP" dirty="0" smtClean="0"/>
          </a:p>
          <a:p>
            <a:r>
              <a:rPr lang="ja-JP" altLang="en-US" dirty="0"/>
              <a:t>ここ</a:t>
            </a:r>
            <a:r>
              <a:rPr lang="ja-JP" altLang="en-US" dirty="0" smtClean="0"/>
              <a:t>で、私がみなさんに説明する内容は、「認知症について」です。認知症は、</a:t>
            </a:r>
            <a:r>
              <a:rPr lang="en-US" altLang="ja-JP" dirty="0" smtClean="0"/>
              <a:t>85</a:t>
            </a:r>
            <a:r>
              <a:rPr lang="ja-JP" altLang="en-US" dirty="0" smtClean="0"/>
              <a:t>歳以上の</a:t>
            </a:r>
            <a:r>
              <a:rPr lang="en-US" altLang="ja-JP" dirty="0" smtClean="0"/>
              <a:t>4</a:t>
            </a:r>
            <a:r>
              <a:rPr lang="ja-JP" altLang="en-US" dirty="0" smtClean="0"/>
              <a:t>人に一人がなんらかの症状があるといわれています。</a:t>
            </a:r>
            <a:endParaRPr lang="en-US" altLang="ja-JP" dirty="0" smtClean="0"/>
          </a:p>
          <a:p>
            <a:r>
              <a:rPr lang="ja-JP" altLang="en-US" dirty="0"/>
              <a:t>　</a:t>
            </a:r>
            <a:endParaRPr lang="en-US" altLang="ja-JP" dirty="0" smtClean="0"/>
          </a:p>
          <a:p>
            <a:r>
              <a:rPr lang="ja-JP" altLang="en-US" dirty="0" smtClean="0"/>
              <a:t>認知症のひとが、これから説明する認知症の症状で不安になり、その結果まわりの人との関係が損なわれることがしばしば見られ、家族や親しい方が疲れ切ってしまったりして生まれ育ったところで暮らせなくなってしまうことがあります。</a:t>
            </a:r>
            <a:endParaRPr lang="en-US" altLang="ja-JP" dirty="0" smtClean="0"/>
          </a:p>
          <a:p>
            <a:endParaRPr lang="en-US" altLang="ja-JP" dirty="0"/>
          </a:p>
          <a:p>
            <a:r>
              <a:rPr lang="ja-JP" altLang="en-US" dirty="0" smtClean="0"/>
              <a:t>地域の皆さんの支えあいが大切になってきています。認知症についての正しい知識をもち、認知症の人や家族を支える手だてを知っていれば、「尊厳ある暮らし」をみんなで守ることができるはずです。</a:t>
            </a:r>
            <a:endParaRPr lang="en-US" altLang="ja-JP" dirty="0" smtClean="0"/>
          </a:p>
          <a:p>
            <a:endParaRPr lang="en-US" altLang="ja-JP" dirty="0"/>
          </a:p>
          <a:p>
            <a:r>
              <a:rPr lang="ja-JP" altLang="en-US" dirty="0" smtClean="0"/>
              <a:t>そこで、認知症の正しい理解をし、認知症の方を取り巻く方を地域で見守り、支援する方を「認知症サポーター」とし、地域の多くの方にサポーターになっていただく運動を全国で取り組んでいます。</a:t>
            </a:r>
            <a:endParaRPr lang="en-US" altLang="ja-JP" dirty="0" smtClean="0"/>
          </a:p>
          <a:p>
            <a:r>
              <a:rPr lang="ja-JP" altLang="en-US" dirty="0" smtClean="0"/>
              <a:t>今日ご出席いただいた皆様にも、ぜひサポーターになっていただき、認知症の人を支援していただきたいと思います。</a:t>
            </a:r>
            <a:endParaRPr lang="ja-JP" altLang="ja-JP" dirty="0"/>
          </a:p>
        </p:txBody>
      </p:sp>
    </p:spTree>
    <p:extLst>
      <p:ext uri="{BB962C8B-B14F-4D97-AF65-F5344CB8AC3E}">
        <p14:creationId xmlns:p14="http://schemas.microsoft.com/office/powerpoint/2010/main" val="373094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ここは読む。</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10</a:t>
            </a:fld>
            <a:endParaRPr lang="en-US" altLang="ja-JP"/>
          </a:p>
        </p:txBody>
      </p:sp>
    </p:spTree>
    <p:extLst>
      <p:ext uri="{BB962C8B-B14F-4D97-AF65-F5344CB8AC3E}">
        <p14:creationId xmlns:p14="http://schemas.microsoft.com/office/powerpoint/2010/main" val="344953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ここも読む。</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11</a:t>
            </a:fld>
            <a:endParaRPr lang="en-US" altLang="ja-JP"/>
          </a:p>
        </p:txBody>
      </p:sp>
    </p:spTree>
    <p:extLst>
      <p:ext uri="{BB962C8B-B14F-4D97-AF65-F5344CB8AC3E}">
        <p14:creationId xmlns:p14="http://schemas.microsoft.com/office/powerpoint/2010/main" val="78952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ここも読む。</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12</a:t>
            </a:fld>
            <a:endParaRPr lang="en-US" altLang="ja-JP"/>
          </a:p>
        </p:txBody>
      </p:sp>
    </p:spTree>
    <p:extLst>
      <p:ext uri="{BB962C8B-B14F-4D97-AF65-F5344CB8AC3E}">
        <p14:creationId xmlns:p14="http://schemas.microsoft.com/office/powerpoint/2010/main" val="708990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ここも読む</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13</a:t>
            </a:fld>
            <a:endParaRPr lang="en-US" altLang="ja-JP"/>
          </a:p>
        </p:txBody>
      </p:sp>
    </p:spTree>
    <p:extLst>
      <p:ext uri="{BB962C8B-B14F-4D97-AF65-F5344CB8AC3E}">
        <p14:creationId xmlns:p14="http://schemas.microsoft.com/office/powerpoint/2010/main" val="877233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トイレの場所がわからない。どうかすると、昔の記憶がよみがえって自分の家でない。トイレはどこ？という状態になりパニックになります。便器も洋式。そのためには、トイレを分かりやすくする。目印になにかつけておくという対策も考えられます。</a:t>
            </a:r>
            <a:endParaRPr kumimoji="1" lang="en-US" altLang="ja-JP" dirty="0" smtClean="0"/>
          </a:p>
          <a:p>
            <a:endParaRPr lang="en-US" altLang="ja-JP" dirty="0"/>
          </a:p>
          <a:p>
            <a:endParaRPr kumimoji="1" lang="en-US" altLang="ja-JP" dirty="0" smtClean="0"/>
          </a:p>
          <a:p>
            <a:r>
              <a:rPr lang="ja-JP" altLang="en-US" dirty="0"/>
              <a:t>服</a:t>
            </a:r>
            <a:r>
              <a:rPr lang="ja-JP" altLang="en-US" dirty="0" smtClean="0"/>
              <a:t>の脱ぎ方を忘れて汚してしまう</a:t>
            </a:r>
            <a:endParaRPr lang="en-US" altLang="ja-JP" dirty="0" smtClean="0"/>
          </a:p>
          <a:p>
            <a:r>
              <a:rPr kumimoji="1" lang="ja-JP" altLang="en-US" dirty="0" smtClean="0"/>
              <a:t>着慣れているものを用意する</a:t>
            </a:r>
            <a:endParaRPr kumimoji="1" lang="en-US" altLang="ja-JP" dirty="0" smtClean="0"/>
          </a:p>
          <a:p>
            <a:endParaRPr lang="en-US" altLang="ja-JP" dirty="0"/>
          </a:p>
          <a:p>
            <a:endParaRPr kumimoji="1" lang="en-US" altLang="ja-JP" dirty="0" smtClean="0"/>
          </a:p>
          <a:p>
            <a:r>
              <a:rPr lang="ja-JP" altLang="en-US" dirty="0" smtClean="0"/>
              <a:t>尿意・便意を我慢するまで感じないときには、時間をみてトイレに連れて行く</a:t>
            </a:r>
            <a:endParaRPr lang="en-US" altLang="ja-JP" dirty="0" smtClean="0"/>
          </a:p>
          <a:p>
            <a:endParaRPr kumimoji="1" lang="en-US" altLang="ja-JP" dirty="0"/>
          </a:p>
          <a:p>
            <a:r>
              <a:rPr lang="ja-JP" altLang="en-US" dirty="0" smtClean="0"/>
              <a:t>全く感じられないときには、おむつが必要になるかもしれません。</a:t>
            </a:r>
            <a:endParaRPr lang="en-US" altLang="ja-JP" dirty="0" smtClean="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14</a:t>
            </a:fld>
            <a:endParaRPr lang="en-US" altLang="ja-JP"/>
          </a:p>
        </p:txBody>
      </p:sp>
    </p:spTree>
    <p:extLst>
      <p:ext uri="{BB962C8B-B14F-4D97-AF65-F5344CB8AC3E}">
        <p14:creationId xmlns:p14="http://schemas.microsoft.com/office/powerpoint/2010/main" val="3422260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周りの方が困る症状として、幻覚・妄想・抑うつ・夜間せん妄があります。</a:t>
            </a:r>
            <a:endParaRPr kumimoji="1" lang="en-US" altLang="ja-JP" dirty="0" smtClean="0"/>
          </a:p>
          <a:p>
            <a:r>
              <a:rPr lang="ja-JP" altLang="en-US" dirty="0" smtClean="0"/>
              <a:t>大事なものをしまい忘れるのは、認知症の人に多く見られる症状です。</a:t>
            </a:r>
            <a:endParaRPr lang="en-US" altLang="ja-JP" dirty="0" smtClean="0"/>
          </a:p>
          <a:p>
            <a:r>
              <a:rPr lang="ja-JP" altLang="en-US" dirty="0"/>
              <a:t>大事</a:t>
            </a:r>
            <a:r>
              <a:rPr lang="ja-JP" altLang="en-US" dirty="0" smtClean="0"/>
              <a:t>になおしこんで、結局しまった場所をわすれて、「通帳がない・バックがない」とはじまります。自分が忘れるはずがないという気持ちから、身近な人が盗んだという妄想がでます。</a:t>
            </a:r>
            <a:endParaRPr lang="en-US" altLang="ja-JP" dirty="0" smtClean="0"/>
          </a:p>
          <a:p>
            <a:r>
              <a:rPr lang="ja-JP" altLang="en-US" dirty="0"/>
              <a:t>もの</a:t>
            </a:r>
            <a:r>
              <a:rPr lang="ja-JP" altLang="en-US" dirty="0" smtClean="0"/>
              <a:t>が出てくれば落ち着きます。</a:t>
            </a:r>
            <a:endParaRPr lang="en-US" altLang="ja-JP" dirty="0" smtClean="0"/>
          </a:p>
          <a:p>
            <a:endParaRPr lang="en-US" altLang="ja-JP" dirty="0"/>
          </a:p>
          <a:p>
            <a:r>
              <a:rPr lang="ja-JP" altLang="en-US" dirty="0" smtClean="0"/>
              <a:t>次にものとられ妄想があります。</a:t>
            </a:r>
            <a:endParaRPr lang="en-US" altLang="ja-JP" dirty="0" smtClean="0"/>
          </a:p>
          <a:p>
            <a:r>
              <a:rPr lang="ja-JP" altLang="en-US" dirty="0"/>
              <a:t>本人</a:t>
            </a:r>
            <a:r>
              <a:rPr lang="ja-JP" altLang="en-US" dirty="0" smtClean="0"/>
              <a:t>がオーバーにまた、他の行動面はしっかりしているのであたかも、本当にその人が取ったかのように周りは思い、疑いをかけられた人が大変悩み・・・・・</a:t>
            </a:r>
            <a:endParaRPr lang="en-US" altLang="ja-JP" dirty="0" smtClean="0"/>
          </a:p>
          <a:p>
            <a:r>
              <a:rPr lang="ja-JP" altLang="en-US" dirty="0"/>
              <a:t>本人</a:t>
            </a:r>
            <a:r>
              <a:rPr lang="ja-JP" altLang="en-US" dirty="0" smtClean="0"/>
              <a:t>もまた疑いをかけられた人を守るためにも、専門医の受診をお勧めします。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15</a:t>
            </a:fld>
            <a:endParaRPr lang="en-US" altLang="ja-JP"/>
          </a:p>
        </p:txBody>
      </p:sp>
    </p:spTree>
    <p:extLst>
      <p:ext uri="{BB962C8B-B14F-4D97-AF65-F5344CB8AC3E}">
        <p14:creationId xmlns:p14="http://schemas.microsoft.com/office/powerpoint/2010/main" val="3102441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88219" y="3199191"/>
            <a:ext cx="7893050" cy="3031581"/>
          </a:xfrm>
        </p:spPr>
        <p:txBody>
          <a:bodyPr/>
          <a:lstStyle/>
          <a:p>
            <a:r>
              <a:rPr kumimoji="1" lang="ja-JP" altLang="en-US" dirty="0" smtClean="0"/>
              <a:t>認知症の薬は日々進歩しています。</a:t>
            </a:r>
            <a:endParaRPr kumimoji="1" lang="en-US" altLang="ja-JP" dirty="0" smtClean="0"/>
          </a:p>
          <a:p>
            <a:endParaRPr lang="en-US" altLang="ja-JP" dirty="0"/>
          </a:p>
          <a:p>
            <a:r>
              <a:rPr kumimoji="1" lang="ja-JP" altLang="en-US" dirty="0" smtClean="0"/>
              <a:t>いま、認知症の治療は、「介護８割」「薬物</a:t>
            </a:r>
            <a:r>
              <a:rPr kumimoji="1" lang="en-US" altLang="ja-JP" dirty="0" smtClean="0"/>
              <a:t>2</a:t>
            </a:r>
            <a:r>
              <a:rPr kumimoji="1" lang="ja-JP" altLang="en-US" dirty="0" smtClean="0"/>
              <a:t>割」といっています。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16</a:t>
            </a:fld>
            <a:endParaRPr lang="en-US" altLang="ja-JP"/>
          </a:p>
        </p:txBody>
      </p:sp>
    </p:spTree>
    <p:extLst>
      <p:ext uri="{BB962C8B-B14F-4D97-AF65-F5344CB8AC3E}">
        <p14:creationId xmlns:p14="http://schemas.microsoft.com/office/powerpoint/2010/main" val="2441360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認知症も他の病気と同じに早期診断・治療が大切です。</a:t>
            </a:r>
            <a:endParaRPr kumimoji="1" lang="en-US" altLang="ja-JP" dirty="0" smtClean="0"/>
          </a:p>
          <a:p>
            <a:r>
              <a:rPr lang="ja-JP" altLang="en-US" dirty="0"/>
              <a:t>病気</a:t>
            </a:r>
            <a:r>
              <a:rPr lang="ja-JP" altLang="en-US" dirty="0" smtClean="0"/>
              <a:t>の原因はいろいろあります。</a:t>
            </a:r>
            <a:endParaRPr lang="en-US" altLang="ja-JP" dirty="0" smtClean="0"/>
          </a:p>
          <a:p>
            <a:r>
              <a:rPr kumimoji="1" lang="ja-JP" altLang="en-US" dirty="0"/>
              <a:t>治療</a:t>
            </a:r>
            <a:r>
              <a:rPr kumimoji="1" lang="ja-JP" altLang="en-US" dirty="0" smtClean="0"/>
              <a:t>方法もまたいろいろあります。</a:t>
            </a:r>
            <a:endParaRPr kumimoji="1" lang="en-US" altLang="ja-JP" dirty="0" smtClean="0"/>
          </a:p>
          <a:p>
            <a:r>
              <a:rPr lang="ja-JP" altLang="en-US" dirty="0" smtClean="0"/>
              <a:t>水頭症や脳腫瘍なら手術で改善されます。</a:t>
            </a:r>
            <a:endParaRPr lang="en-US" altLang="ja-JP" dirty="0" smtClean="0"/>
          </a:p>
          <a:p>
            <a:endParaRPr kumimoji="1" lang="en-US" altLang="ja-JP" dirty="0"/>
          </a:p>
          <a:p>
            <a:r>
              <a:rPr lang="ja-JP" altLang="en-US" dirty="0" smtClean="0"/>
              <a:t>飲み薬もいいものがたくさん出てきています。</a:t>
            </a:r>
            <a:endParaRPr lang="en-US" altLang="ja-JP" dirty="0" smtClean="0"/>
          </a:p>
          <a:p>
            <a:endParaRPr kumimoji="1" lang="en-US" altLang="ja-JP" dirty="0"/>
          </a:p>
          <a:p>
            <a:r>
              <a:rPr lang="ja-JP" altLang="en-US" dirty="0"/>
              <a:t>佐世保で</a:t>
            </a:r>
            <a:r>
              <a:rPr lang="ja-JP" altLang="en-US" dirty="0" smtClean="0"/>
              <a:t>は、佐世保中央病院に認知症疾患医療センターがあります。かかりつけの先生に相談いただければ専門の病院を紹介していただけます。</a:t>
            </a:r>
            <a:endParaRPr lang="en-US" altLang="ja-JP" dirty="0" smtClean="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17</a:t>
            </a:fld>
            <a:endParaRPr lang="en-US" altLang="ja-JP"/>
          </a:p>
        </p:txBody>
      </p:sp>
    </p:spTree>
    <p:extLst>
      <p:ext uri="{BB962C8B-B14F-4D97-AF65-F5344CB8AC3E}">
        <p14:creationId xmlns:p14="http://schemas.microsoft.com/office/powerpoint/2010/main" val="582702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18</a:t>
            </a:fld>
            <a:endParaRPr lang="en-US" altLang="ja-JP"/>
          </a:p>
        </p:txBody>
      </p:sp>
    </p:spTree>
    <p:extLst>
      <p:ext uri="{BB962C8B-B14F-4D97-AF65-F5344CB8AC3E}">
        <p14:creationId xmlns:p14="http://schemas.microsoft.com/office/powerpoint/2010/main" val="3013899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すでに判断能力が衰え、現時点ですぐに成年後見の必要があれば、成年後見制度を利用します。</a:t>
            </a:r>
            <a:endParaRPr kumimoji="1" lang="en-US" altLang="ja-JP" dirty="0" smtClean="0"/>
          </a:p>
          <a:p>
            <a:r>
              <a:rPr lang="ja-JP" altLang="en-US" dirty="0" smtClean="0"/>
              <a:t>成年後見とは、加齢や認知症といった病気等になり判断能力が低下してしまったときに、その判断を変わりに行う制度です。本人の判断能力の程度等により、「後見」、「保佐」、「補助」のいずれかを選択します。本人、配偶者、親族、市町村長などの申し立てにより、家庭裁判所が選任した後見人が財産を管理したり、介護サービスの手配や施設入所の契約などの手続き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19</a:t>
            </a:fld>
            <a:endParaRPr lang="en-US" altLang="ja-JP"/>
          </a:p>
        </p:txBody>
      </p:sp>
    </p:spTree>
    <p:extLst>
      <p:ext uri="{BB962C8B-B14F-4D97-AF65-F5344CB8AC3E}">
        <p14:creationId xmlns:p14="http://schemas.microsoft.com/office/powerpoint/2010/main" val="115784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a:ln/>
        </p:spPr>
      </p:sp>
      <p:sp>
        <p:nvSpPr>
          <p:cNvPr id="573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panose="020B0604020202020204" pitchFamily="34" charset="0"/>
              </a:rPr>
              <a:t>平戸市の高齢者数の推移です。平戸市の人口は毎年減っていますが、Ｈ</a:t>
            </a:r>
            <a:r>
              <a:rPr lang="en-US" altLang="ja-JP" smtClean="0">
                <a:latin typeface="Arial" panose="020B0604020202020204" pitchFamily="34" charset="0"/>
              </a:rPr>
              <a:t>22</a:t>
            </a:r>
            <a:r>
              <a:rPr lang="ja-JP" altLang="en-US" smtClean="0">
                <a:latin typeface="Arial" panose="020B0604020202020204" pitchFamily="34" charset="0"/>
              </a:rPr>
              <a:t>年とＨ</a:t>
            </a:r>
            <a:r>
              <a:rPr lang="en-US" altLang="ja-JP" smtClean="0">
                <a:latin typeface="Arial" panose="020B0604020202020204" pitchFamily="34" charset="0"/>
              </a:rPr>
              <a:t>23</a:t>
            </a:r>
            <a:r>
              <a:rPr lang="ja-JP" altLang="en-US" smtClean="0">
                <a:latin typeface="Arial" panose="020B0604020202020204" pitchFamily="34" charset="0"/>
              </a:rPr>
              <a:t>年を除き、高齢者数は毎年増え続けています。平成</a:t>
            </a:r>
            <a:r>
              <a:rPr lang="en-US" altLang="ja-JP" smtClean="0">
                <a:latin typeface="Arial" panose="020B0604020202020204" pitchFamily="34" charset="0"/>
              </a:rPr>
              <a:t>26</a:t>
            </a:r>
            <a:r>
              <a:rPr lang="ja-JP" altLang="en-US" smtClean="0">
                <a:latin typeface="Arial" panose="020B0604020202020204" pitchFamily="34" charset="0"/>
              </a:rPr>
              <a:t>年の高齢者数は、１２，０３０人です。</a:t>
            </a:r>
          </a:p>
        </p:txBody>
      </p:sp>
      <p:sp>
        <p:nvSpPr>
          <p:cNvPr id="573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3B29808-CA03-45FD-A54C-961654D18884}" type="slidenum">
              <a:rPr lang="ja-JP" altLang="en-US" smtClean="0">
                <a:solidFill>
                  <a:srgbClr val="000000"/>
                </a:solidFill>
                <a:ea typeface="ＭＳ Ｐゴシック" panose="020B0600070205080204" pitchFamily="50" charset="-128"/>
              </a:rPr>
              <a:pPr>
                <a:spcBef>
                  <a:spcPct val="0"/>
                </a:spcBef>
              </a:pPr>
              <a:t>2</a:t>
            </a:fld>
            <a:endParaRPr lang="ja-JP" altLang="en-US" smtClean="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454338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そのまま読む。</a:t>
            </a:r>
            <a:endParaRPr kumimoji="1" lang="en-US" altLang="ja-JP" dirty="0" smtClean="0"/>
          </a:p>
          <a:p>
            <a:r>
              <a:rPr lang="ja-JP" altLang="en-US" dirty="0" smtClean="0"/>
              <a:t>成年後見制度と違い、本人が契約を結ぶ能力があることが前提です。</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20</a:t>
            </a:fld>
            <a:endParaRPr lang="en-US" altLang="ja-JP"/>
          </a:p>
        </p:txBody>
      </p:sp>
    </p:spTree>
    <p:extLst>
      <p:ext uri="{BB962C8B-B14F-4D97-AF65-F5344CB8AC3E}">
        <p14:creationId xmlns:p14="http://schemas.microsoft.com/office/powerpoint/2010/main" val="3520859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21</a:t>
            </a:fld>
            <a:endParaRPr lang="en-US" altLang="ja-JP"/>
          </a:p>
        </p:txBody>
      </p:sp>
    </p:spTree>
    <p:extLst>
      <p:ext uri="{BB962C8B-B14F-4D97-AF65-F5344CB8AC3E}">
        <p14:creationId xmlns:p14="http://schemas.microsoft.com/office/powerpoint/2010/main" val="2727145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ここを読む</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22</a:t>
            </a:fld>
            <a:endParaRPr lang="en-US" altLang="ja-JP"/>
          </a:p>
        </p:txBody>
      </p:sp>
    </p:spTree>
    <p:extLst>
      <p:ext uri="{BB962C8B-B14F-4D97-AF65-F5344CB8AC3E}">
        <p14:creationId xmlns:p14="http://schemas.microsoft.com/office/powerpoint/2010/main" val="2982472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いろいろスライドに書いています。</a:t>
            </a:r>
            <a:endParaRPr kumimoji="1" lang="en-US" altLang="ja-JP" dirty="0" smtClean="0"/>
          </a:p>
          <a:p>
            <a:r>
              <a:rPr lang="ja-JP" altLang="en-US" dirty="0"/>
              <a:t>閉じこもりに</a:t>
            </a:r>
            <a:r>
              <a:rPr lang="ja-JP" altLang="en-US" dirty="0" smtClean="0"/>
              <a:t>ならず、友達や親戚だれでもいいので楽しくお話をする、体を動かすことが大切です。</a:t>
            </a:r>
            <a:endParaRPr lang="en-US" altLang="ja-JP" dirty="0" smtClean="0"/>
          </a:p>
          <a:p>
            <a:endParaRPr kumimoji="1" lang="en-US" altLang="ja-JP" dirty="0"/>
          </a:p>
          <a:p>
            <a:r>
              <a:rPr lang="ja-JP" altLang="en-US" dirty="0" smtClean="0"/>
              <a:t>最近は若いころのことを話すこともいいと言われています。訪問すると、昔の苦労話や若いころの仕事をしていたころの話をよく話されます。</a:t>
            </a:r>
            <a:endParaRPr lang="en-US" altLang="ja-JP" dirty="0" smtClean="0"/>
          </a:p>
          <a:p>
            <a:endParaRPr kumimoji="1" lang="en-US" altLang="ja-JP" dirty="0"/>
          </a:p>
          <a:p>
            <a:r>
              <a:rPr lang="ja-JP" altLang="en-US" dirty="0" smtClean="0"/>
              <a:t>聞き役も大切とおもいます。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23</a:t>
            </a:fld>
            <a:endParaRPr lang="en-US" altLang="ja-JP"/>
          </a:p>
        </p:txBody>
      </p:sp>
    </p:spTree>
    <p:extLst>
      <p:ext uri="{BB962C8B-B14F-4D97-AF65-F5344CB8AC3E}">
        <p14:creationId xmlns:p14="http://schemas.microsoft.com/office/powerpoint/2010/main" val="44610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24</a:t>
            </a:fld>
            <a:endParaRPr lang="en-US" altLang="ja-JP"/>
          </a:p>
        </p:txBody>
      </p:sp>
    </p:spTree>
    <p:extLst>
      <p:ext uri="{BB962C8B-B14F-4D97-AF65-F5344CB8AC3E}">
        <p14:creationId xmlns:p14="http://schemas.microsoft.com/office/powerpoint/2010/main" val="293377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ここを読む</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25</a:t>
            </a:fld>
            <a:endParaRPr lang="en-US" altLang="ja-JP"/>
          </a:p>
        </p:txBody>
      </p:sp>
    </p:spTree>
    <p:extLst>
      <p:ext uri="{BB962C8B-B14F-4D97-AF65-F5344CB8AC3E}">
        <p14:creationId xmlns:p14="http://schemas.microsoft.com/office/powerpoint/2010/main" val="743435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ここを読む</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26</a:t>
            </a:fld>
            <a:endParaRPr lang="en-US" altLang="ja-JP"/>
          </a:p>
        </p:txBody>
      </p:sp>
    </p:spTree>
    <p:extLst>
      <p:ext uri="{BB962C8B-B14F-4D97-AF65-F5344CB8AC3E}">
        <p14:creationId xmlns:p14="http://schemas.microsoft.com/office/powerpoint/2010/main" val="1539777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27</a:t>
            </a:fld>
            <a:endParaRPr lang="en-US" altLang="ja-JP"/>
          </a:p>
        </p:txBody>
      </p:sp>
    </p:spTree>
    <p:extLst>
      <p:ext uri="{BB962C8B-B14F-4D97-AF65-F5344CB8AC3E}">
        <p14:creationId xmlns:p14="http://schemas.microsoft.com/office/powerpoint/2010/main" val="1036579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家族</a:t>
            </a:r>
            <a:r>
              <a:rPr lang="ja-JP" altLang="en-US" dirty="0" smtClean="0"/>
              <a:t>の誰かが認知症になったとき、誰しもショックを受け、とまどい、混乱に陥ります。まず、第１、第</a:t>
            </a:r>
            <a:r>
              <a:rPr lang="en-US" altLang="ja-JP" dirty="0" smtClean="0"/>
              <a:t>2</a:t>
            </a:r>
            <a:r>
              <a:rPr lang="ja-JP" altLang="en-US" dirty="0" smtClean="0"/>
              <a:t>のステップを経験することになります。</a:t>
            </a:r>
            <a:endParaRPr lang="en-US" altLang="ja-JP" dirty="0" smtClean="0"/>
          </a:p>
          <a:p>
            <a:r>
              <a:rPr kumimoji="1" lang="ja-JP" altLang="en-US" dirty="0" smtClean="0"/>
              <a:t>第</a:t>
            </a:r>
            <a:r>
              <a:rPr kumimoji="1" lang="en-US" altLang="ja-JP" dirty="0" smtClean="0"/>
              <a:t>4</a:t>
            </a:r>
            <a:r>
              <a:rPr kumimoji="1" lang="ja-JP" altLang="en-US" dirty="0" smtClean="0"/>
              <a:t>ステップに受容にたどり着く間には第</a:t>
            </a:r>
            <a:r>
              <a:rPr kumimoji="1" lang="en-US" altLang="ja-JP" dirty="0" smtClean="0"/>
              <a:t>1</a:t>
            </a:r>
            <a:r>
              <a:rPr kumimoji="1" lang="ja-JP" altLang="en-US" dirty="0" smtClean="0"/>
              <a:t>から第３までを行き</a:t>
            </a:r>
            <a:r>
              <a:rPr kumimoji="1" lang="ja-JP" altLang="en-US" dirty="0" err="1" smtClean="0"/>
              <a:t>つ戻りつを</a:t>
            </a:r>
            <a:r>
              <a:rPr kumimoji="1" lang="ja-JP" altLang="en-US" dirty="0" smtClean="0"/>
              <a:t>繰り返します。その時期を通り抜けて、認知症の人の「あるがまま」を受け入れられるようになるためには、介護者の気持ちの余裕が必要です。</a:t>
            </a:r>
            <a:endParaRPr kumimoji="1" lang="en-US" altLang="ja-JP" dirty="0" smtClean="0"/>
          </a:p>
          <a:p>
            <a:r>
              <a:rPr lang="ja-JP" altLang="en-US" dirty="0" smtClean="0"/>
              <a:t>介護者の余裕は、認知症の人本人や家族に対する周囲からの理解や支援、介護サービスの適切な利用などによって得られると思います。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28</a:t>
            </a:fld>
            <a:endParaRPr lang="en-US" altLang="ja-JP"/>
          </a:p>
        </p:txBody>
      </p:sp>
    </p:spTree>
    <p:extLst>
      <p:ext uri="{BB962C8B-B14F-4D97-AF65-F5344CB8AC3E}">
        <p14:creationId xmlns:p14="http://schemas.microsoft.com/office/powerpoint/2010/main" val="883431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ここを読む</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29</a:t>
            </a:fld>
            <a:endParaRPr lang="en-US" altLang="ja-JP"/>
          </a:p>
        </p:txBody>
      </p:sp>
    </p:spTree>
    <p:extLst>
      <p:ext uri="{BB962C8B-B14F-4D97-AF65-F5344CB8AC3E}">
        <p14:creationId xmlns:p14="http://schemas.microsoft.com/office/powerpoint/2010/main" val="224938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a:xfrm>
            <a:off x="901700" y="739775"/>
            <a:ext cx="4932363" cy="3700463"/>
          </a:xfrm>
          <a:ln/>
        </p:spPr>
      </p:sp>
      <p:sp>
        <p:nvSpPr>
          <p:cNvPr id="46083" name="ノート プレースホルダー 2"/>
          <p:cNvSpPr>
            <a:spLocks noGrp="1"/>
          </p:cNvSpPr>
          <p:nvPr>
            <p:ph type="body" idx="1"/>
          </p:nvPr>
        </p:nvSpPr>
        <p:spPr>
          <a:xfrm>
            <a:off x="271537" y="4882047"/>
            <a:ext cx="5904656" cy="30315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pitchFamily="34" charset="0"/>
              </a:rPr>
              <a:t>各地区において、今後の高齢率の推移を示しています。</a:t>
            </a:r>
            <a:endParaRPr lang="en-US" altLang="ja-JP" dirty="0" smtClean="0">
              <a:latin typeface="Arial" pitchFamily="34" charset="0"/>
            </a:endParaRPr>
          </a:p>
          <a:p>
            <a:r>
              <a:rPr lang="ja-JP" altLang="en-US" dirty="0" smtClean="0">
                <a:latin typeface="Arial" pitchFamily="34" charset="0"/>
              </a:rPr>
              <a:t>高齢化率とは、全体の人口の数のうち高齢者の人口がどれぐらいいるのかを高齢化率と言います。</a:t>
            </a:r>
            <a:endParaRPr lang="en-US" altLang="ja-JP" dirty="0" smtClean="0">
              <a:latin typeface="Arial" pitchFamily="34" charset="0"/>
            </a:endParaRPr>
          </a:p>
          <a:p>
            <a:r>
              <a:rPr lang="ja-JP" altLang="en-US" dirty="0" smtClean="0">
                <a:latin typeface="Arial" pitchFamily="34" charset="0"/>
              </a:rPr>
              <a:t>平戸市平均は、</a:t>
            </a:r>
            <a:r>
              <a:rPr lang="en-US" altLang="ja-JP" dirty="0" smtClean="0">
                <a:latin typeface="Arial" pitchFamily="34" charset="0"/>
              </a:rPr>
              <a:t>H27</a:t>
            </a:r>
            <a:r>
              <a:rPr lang="ja-JP" altLang="en-US" dirty="0" smtClean="0">
                <a:latin typeface="Arial" pitchFamily="34" charset="0"/>
              </a:rPr>
              <a:t>が</a:t>
            </a:r>
            <a:r>
              <a:rPr lang="en-US" altLang="ja-JP" dirty="0" smtClean="0">
                <a:latin typeface="Arial" pitchFamily="34" charset="0"/>
              </a:rPr>
              <a:t>36.2</a:t>
            </a:r>
            <a:r>
              <a:rPr lang="ja-JP" altLang="en-US" dirty="0" smtClean="0">
                <a:latin typeface="Arial" pitchFamily="34" charset="0"/>
              </a:rPr>
              <a:t>％、</a:t>
            </a:r>
            <a:r>
              <a:rPr lang="en-US" altLang="ja-JP" dirty="0" smtClean="0">
                <a:latin typeface="Arial" pitchFamily="34" charset="0"/>
              </a:rPr>
              <a:t>H32</a:t>
            </a:r>
            <a:r>
              <a:rPr lang="ja-JP" altLang="en-US" dirty="0" smtClean="0">
                <a:latin typeface="Arial" pitchFamily="34" charset="0"/>
              </a:rPr>
              <a:t>が</a:t>
            </a:r>
            <a:r>
              <a:rPr lang="en-US" altLang="ja-JP" dirty="0" smtClean="0">
                <a:latin typeface="Arial" pitchFamily="34" charset="0"/>
              </a:rPr>
              <a:t>40.6</a:t>
            </a:r>
            <a:r>
              <a:rPr lang="ja-JP" altLang="en-US" dirty="0" smtClean="0">
                <a:latin typeface="Arial" pitchFamily="34" charset="0"/>
              </a:rPr>
              <a:t>％、</a:t>
            </a:r>
            <a:r>
              <a:rPr lang="en-US" altLang="ja-JP" dirty="0" smtClean="0">
                <a:latin typeface="Arial" pitchFamily="34" charset="0"/>
              </a:rPr>
              <a:t>H37</a:t>
            </a:r>
            <a:r>
              <a:rPr lang="ja-JP" altLang="en-US" dirty="0" smtClean="0">
                <a:latin typeface="Arial" pitchFamily="34" charset="0"/>
              </a:rPr>
              <a:t>は</a:t>
            </a:r>
            <a:r>
              <a:rPr lang="en-US" altLang="ja-JP" dirty="0" smtClean="0">
                <a:latin typeface="Arial" pitchFamily="34" charset="0"/>
              </a:rPr>
              <a:t>43.7</a:t>
            </a:r>
            <a:r>
              <a:rPr lang="ja-JP" altLang="en-US" dirty="0" smtClean="0">
                <a:latin typeface="Arial" pitchFamily="34" charset="0"/>
              </a:rPr>
              <a:t>％です。</a:t>
            </a:r>
            <a:endParaRPr lang="en-US" altLang="ja-JP" dirty="0">
              <a:latin typeface="Arial" pitchFamily="34" charset="0"/>
            </a:endParaRPr>
          </a:p>
          <a:p>
            <a:r>
              <a:rPr lang="ja-JP" altLang="en-US" dirty="0" smtClean="0">
                <a:latin typeface="Arial" pitchFamily="34" charset="0"/>
              </a:rPr>
              <a:t>該当</a:t>
            </a:r>
            <a:r>
              <a:rPr lang="ja-JP" altLang="en-US" dirty="0">
                <a:latin typeface="Arial" pitchFamily="34" charset="0"/>
              </a:rPr>
              <a:t>地区の高齢化率の</a:t>
            </a:r>
            <a:r>
              <a:rPr lang="ja-JP" altLang="en-US" dirty="0" smtClean="0">
                <a:latin typeface="Arial" pitchFamily="34" charset="0"/>
              </a:rPr>
              <a:t>説明をします。</a:t>
            </a:r>
            <a:endParaRPr lang="en-US" altLang="ja-JP" dirty="0" smtClean="0">
              <a:latin typeface="Arial" pitchFamily="34" charset="0"/>
            </a:endParaRPr>
          </a:p>
        </p:txBody>
      </p:sp>
      <p:sp>
        <p:nvSpPr>
          <p:cNvPr id="4608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2525F945-6A5A-42CB-A755-C13FFF704A91}" type="slidenum">
              <a:rPr lang="en-US" altLang="ja-JP" smtClean="0">
                <a:ea typeface="ＭＳ Ｐゴシック" pitchFamily="50" charset="-128"/>
              </a:rPr>
              <a:pPr eaLnBrk="1" hangingPunct="1">
                <a:spcBef>
                  <a:spcPct val="0"/>
                </a:spcBef>
              </a:pPr>
              <a:t>3</a:t>
            </a:fld>
            <a:endParaRPr lang="en-US" altLang="ja-JP" smtClean="0">
              <a:ea typeface="ＭＳ Ｐゴシック" pitchFamily="50" charset="-128"/>
            </a:endParaRPr>
          </a:p>
        </p:txBody>
      </p:sp>
    </p:spTree>
    <p:extLst>
      <p:ext uri="{BB962C8B-B14F-4D97-AF65-F5344CB8AC3E}">
        <p14:creationId xmlns:p14="http://schemas.microsoft.com/office/powerpoint/2010/main" val="2653772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ここを読む</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30</a:t>
            </a:fld>
            <a:endParaRPr lang="en-US" altLang="ja-JP"/>
          </a:p>
        </p:txBody>
      </p:sp>
    </p:spTree>
    <p:extLst>
      <p:ext uri="{BB962C8B-B14F-4D97-AF65-F5344CB8AC3E}">
        <p14:creationId xmlns:p14="http://schemas.microsoft.com/office/powerpoint/2010/main" val="1362230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ここを読む</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31</a:t>
            </a:fld>
            <a:endParaRPr lang="en-US" altLang="ja-JP"/>
          </a:p>
        </p:txBody>
      </p:sp>
    </p:spTree>
    <p:extLst>
      <p:ext uri="{BB962C8B-B14F-4D97-AF65-F5344CB8AC3E}">
        <p14:creationId xmlns:p14="http://schemas.microsoft.com/office/powerpoint/2010/main" val="204018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ここを読む</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32</a:t>
            </a:fld>
            <a:endParaRPr lang="en-US" altLang="ja-JP"/>
          </a:p>
        </p:txBody>
      </p:sp>
    </p:spTree>
    <p:extLst>
      <p:ext uri="{BB962C8B-B14F-4D97-AF65-F5344CB8AC3E}">
        <p14:creationId xmlns:p14="http://schemas.microsoft.com/office/powerpoint/2010/main" val="4054447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ここを読む</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33</a:t>
            </a:fld>
            <a:endParaRPr lang="en-US" altLang="ja-JP"/>
          </a:p>
        </p:txBody>
      </p:sp>
    </p:spTree>
    <p:extLst>
      <p:ext uri="{BB962C8B-B14F-4D97-AF65-F5344CB8AC3E}">
        <p14:creationId xmlns:p14="http://schemas.microsoft.com/office/powerpoint/2010/main" val="10029778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34</a:t>
            </a:fld>
            <a:endParaRPr lang="en-US" altLang="ja-JP"/>
          </a:p>
        </p:txBody>
      </p:sp>
    </p:spTree>
    <p:extLst>
      <p:ext uri="{BB962C8B-B14F-4D97-AF65-F5344CB8AC3E}">
        <p14:creationId xmlns:p14="http://schemas.microsoft.com/office/powerpoint/2010/main" val="122745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4</a:t>
            </a:fld>
            <a:endParaRPr lang="en-US" altLang="ja-JP"/>
          </a:p>
        </p:txBody>
      </p:sp>
    </p:spTree>
    <p:extLst>
      <p:ext uri="{BB962C8B-B14F-4D97-AF65-F5344CB8AC3E}">
        <p14:creationId xmlns:p14="http://schemas.microsoft.com/office/powerpoint/2010/main" val="294270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脳</a:t>
            </a:r>
            <a:r>
              <a:rPr lang="ja-JP" altLang="en-US" dirty="0" smtClean="0"/>
              <a:t>は、ご存じのようにあらゆる活動をコントロールしている司令塔です。</a:t>
            </a:r>
            <a:endParaRPr lang="en-US" altLang="ja-JP" dirty="0" smtClean="0"/>
          </a:p>
          <a:p>
            <a:r>
              <a:rPr kumimoji="1" lang="ja-JP" altLang="en-US" dirty="0" smtClean="0"/>
              <a:t>脳がいろいろな原因により、脳の細胞が死んでしまったり、働きが悪くなったために様々な障害がおこり、生活に支障がある状態がおおよそ</a:t>
            </a:r>
            <a:r>
              <a:rPr kumimoji="1" lang="en-US" altLang="ja-JP" dirty="0" smtClean="0"/>
              <a:t>6</a:t>
            </a:r>
            <a:r>
              <a:rPr kumimoji="1" lang="ja-JP" altLang="en-US" dirty="0" smtClean="0"/>
              <a:t>か月以上続く状態をさします。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5</a:t>
            </a:fld>
            <a:endParaRPr lang="en-US" altLang="ja-JP"/>
          </a:p>
        </p:txBody>
      </p:sp>
    </p:spTree>
    <p:extLst>
      <p:ext uri="{BB962C8B-B14F-4D97-AF65-F5344CB8AC3E}">
        <p14:creationId xmlns:p14="http://schemas.microsoft.com/office/powerpoint/2010/main" val="83722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認知症と言われるものは、アルツハイマー型認知症や脳血管性認知症、レビー小体型認知症などがあります。中でも最も多いのがアルツハイマー型認知症であり、年々増加する傾向にありま</a:t>
            </a:r>
            <a:r>
              <a:rPr lang="ja-JP" altLang="en-US" dirty="0" smtClean="0"/>
              <a:t>す</a:t>
            </a:r>
            <a:r>
              <a:rPr kumimoji="1" lang="ja-JP" altLang="en-US" dirty="0" smtClean="0"/>
              <a:t>。アルツハイマー型認知症は、脳内で過剰に作られた脳の老廃物（アミロイド</a:t>
            </a:r>
            <a:r>
              <a:rPr kumimoji="1" lang="en-US" altLang="ja-JP" dirty="0" smtClean="0"/>
              <a:t>β</a:t>
            </a:r>
            <a:r>
              <a:rPr kumimoji="1" lang="ja-JP" altLang="en-US" dirty="0" smtClean="0"/>
              <a:t>たんぱく）により、脳の細胞が大量に死んでしまい、脳が萎縮して機能が全般的に低下していきます。</a:t>
            </a:r>
            <a:endParaRPr kumimoji="1" lang="en-US" altLang="ja-JP" dirty="0" smtClean="0"/>
          </a:p>
          <a:p>
            <a:r>
              <a:rPr lang="ja-JP" altLang="en-US" dirty="0" smtClean="0"/>
              <a:t>脳血管性認知症は、脳梗塞や脳出血などの脳血管疾患のために、病気が起きた部分の脳の細胞の働きが悪くなることで発症します。損傷を受けた脳の部分の機能は</a:t>
            </a:r>
            <a:r>
              <a:rPr lang="ja-JP" altLang="en-US" dirty="0"/>
              <a:t>失われます</a:t>
            </a:r>
            <a:r>
              <a:rPr lang="ja-JP" altLang="en-US" dirty="0" smtClean="0"/>
              <a:t>が、脳全体の機能が低下することはありません。半身麻痺や嚥下障害、言語障害など身体症状が多くみられ、脳梗塞の再発を繰り返しながら段階的に悪くなります。</a:t>
            </a:r>
            <a:endParaRPr kumimoji="1" lang="ja-JP" altLang="en-US" dirty="0"/>
          </a:p>
        </p:txBody>
      </p:sp>
      <p:sp>
        <p:nvSpPr>
          <p:cNvPr id="4" name="日付プレースホルダー 3"/>
          <p:cNvSpPr>
            <a:spLocks noGrp="1"/>
          </p:cNvSpPr>
          <p:nvPr>
            <p:ph type="dt" idx="10"/>
          </p:nvPr>
        </p:nvSpPr>
        <p:spPr/>
        <p:txBody>
          <a:bodyPr/>
          <a:lstStyle/>
          <a:p>
            <a:r>
              <a:rPr lang="en-US" altLang="ja-JP" smtClean="0"/>
              <a:t>H25</a:t>
            </a:r>
            <a:r>
              <a:rPr lang="ja-JP" altLang="en-US" smtClean="0"/>
              <a:t>年</a:t>
            </a:r>
            <a:r>
              <a:rPr lang="en-US" altLang="ja-JP" smtClean="0"/>
              <a:t>5</a:t>
            </a:r>
            <a:r>
              <a:rPr lang="ja-JP" altLang="en-US" smtClean="0"/>
              <a:t>月</a:t>
            </a:r>
            <a:r>
              <a:rPr lang="en-US" altLang="ja-JP" smtClean="0"/>
              <a:t>21</a:t>
            </a:r>
            <a:r>
              <a:rPr lang="ja-JP" altLang="en-US" smtClean="0"/>
              <a:t>日</a:t>
            </a:r>
            <a:endParaRPr lang="en-US" altLang="ja-JP"/>
          </a:p>
        </p:txBody>
      </p:sp>
    </p:spTree>
    <p:extLst>
      <p:ext uri="{BB962C8B-B14F-4D97-AF65-F5344CB8AC3E}">
        <p14:creationId xmlns:p14="http://schemas.microsoft.com/office/powerpoint/2010/main" val="38686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7</a:t>
            </a:fld>
            <a:endParaRPr lang="en-US" altLang="ja-JP"/>
          </a:p>
        </p:txBody>
      </p:sp>
    </p:spTree>
    <p:extLst>
      <p:ext uri="{BB962C8B-B14F-4D97-AF65-F5344CB8AC3E}">
        <p14:creationId xmlns:p14="http://schemas.microsoft.com/office/powerpoint/2010/main" val="1519334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認知症の症状には、「中核症状」と「行動・心理症状」の大きく二つに分かれます。中核症状は、脳の細胞が死んでしまうことによって直接起こる症状のことをいます。記憶障害、覚えられない、すぐ忘れてしまう、見当識障害、人、場所、日にち曜日が分からないなどでこれらは治らない症状とも言えます。次の行動・心理症状は、周囲の環境、心の状態、性格によって出てくる症状です。中核症状のために、周囲の人とうまく関係がとれなくなり、不安になったり、あせったりすることで妄想や幻覚（何もないところを指さして「そこに子どもがいる」とか「泥棒が狙っている」）が起きたり、攻撃的な態度（人が変わったように怒りっぽくなって攻撃的になる）をとるようになったりします。周りの人の手助けや適切な対応</a:t>
            </a:r>
            <a:r>
              <a:rPr lang="ja-JP" altLang="en-US" dirty="0" smtClean="0"/>
              <a:t>をとることで症状がよくなります。周りの対応によって症状が良くも悪くもなるということです。</a:t>
            </a:r>
            <a:endParaRPr lang="en-US" altLang="ja-JP" dirty="0" smtClean="0"/>
          </a:p>
          <a:p>
            <a:endParaRPr kumimoji="1" lang="en-US" altLang="ja-JP" dirty="0"/>
          </a:p>
          <a:p>
            <a:endParaRPr kumimoji="1" lang="en-US" altLang="ja-JP" dirty="0" smtClean="0"/>
          </a:p>
        </p:txBody>
      </p:sp>
      <p:sp>
        <p:nvSpPr>
          <p:cNvPr id="4" name="日付プレースホルダー 3"/>
          <p:cNvSpPr>
            <a:spLocks noGrp="1"/>
          </p:cNvSpPr>
          <p:nvPr>
            <p:ph type="dt" idx="10"/>
          </p:nvPr>
        </p:nvSpPr>
        <p:spPr/>
        <p:txBody>
          <a:bodyPr/>
          <a:lstStyle/>
          <a:p>
            <a:r>
              <a:rPr lang="en-US" altLang="ja-JP" smtClean="0"/>
              <a:t>H25</a:t>
            </a:r>
            <a:r>
              <a:rPr lang="ja-JP" altLang="en-US" smtClean="0"/>
              <a:t>年</a:t>
            </a:r>
            <a:r>
              <a:rPr lang="en-US" altLang="ja-JP" smtClean="0"/>
              <a:t>5</a:t>
            </a:r>
            <a:r>
              <a:rPr lang="ja-JP" altLang="en-US" smtClean="0"/>
              <a:t>月</a:t>
            </a:r>
            <a:r>
              <a:rPr lang="en-US" altLang="ja-JP" smtClean="0"/>
              <a:t>21</a:t>
            </a:r>
            <a:r>
              <a:rPr lang="ja-JP" altLang="en-US" smtClean="0"/>
              <a:t>日</a:t>
            </a:r>
            <a:endParaRPr lang="en-US" altLang="ja-JP"/>
          </a:p>
        </p:txBody>
      </p:sp>
    </p:spTree>
    <p:extLst>
      <p:ext uri="{BB962C8B-B14F-4D97-AF65-F5344CB8AC3E}">
        <p14:creationId xmlns:p14="http://schemas.microsoft.com/office/powerpoint/2010/main" val="423970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中核症状の一つである記憶障害を説明します。</a:t>
            </a:r>
            <a:endParaRPr lang="en-US" altLang="ja-JP" dirty="0" smtClean="0"/>
          </a:p>
          <a:p>
            <a:endParaRPr lang="en-US" altLang="ja-JP" dirty="0"/>
          </a:p>
          <a:p>
            <a:endParaRPr lang="en-US" altLang="ja-JP" dirty="0" smtClean="0"/>
          </a:p>
          <a:p>
            <a:r>
              <a:rPr lang="ja-JP" altLang="en-US" dirty="0" smtClean="0"/>
              <a:t>関心のあるものを一時的に　</a:t>
            </a:r>
            <a:r>
              <a:rPr lang="ja-JP" altLang="en-US" dirty="0"/>
              <a:t>保存する</a:t>
            </a:r>
            <a:r>
              <a:rPr lang="ja-JP" altLang="en-US" dirty="0" smtClean="0"/>
              <a:t>　「記憶のつぼ」があると考えてください。</a:t>
            </a:r>
            <a:endParaRPr lang="en-US" altLang="ja-JP" dirty="0" smtClean="0"/>
          </a:p>
          <a:p>
            <a:endParaRPr kumimoji="1" lang="en-US" altLang="ja-JP" dirty="0"/>
          </a:p>
          <a:p>
            <a:r>
              <a:rPr lang="ja-JP" altLang="en-US" dirty="0" smtClean="0"/>
              <a:t>若いときは何でも、イソギンチャクの手が情報をとらえてツボに入れて、必要なことを覚えておくことができました。</a:t>
            </a:r>
            <a:endParaRPr lang="en-US" altLang="ja-JP" dirty="0" smtClean="0"/>
          </a:p>
          <a:p>
            <a:endParaRPr kumimoji="1" lang="en-US" altLang="ja-JP" dirty="0"/>
          </a:p>
          <a:p>
            <a:r>
              <a:rPr kumimoji="1" lang="ja-JP" altLang="en-US" dirty="0" smtClean="0"/>
              <a:t>人間としをとると、イソギンチャクの動きも悪くなりつかまえることもゆっくりとなり、大切なことをなかなかツボに入れれなくなります。</a:t>
            </a:r>
            <a:endParaRPr kumimoji="1" lang="en-US" altLang="ja-JP" dirty="0" smtClean="0"/>
          </a:p>
          <a:p>
            <a:endParaRPr lang="en-US" altLang="ja-JP" dirty="0"/>
          </a:p>
          <a:p>
            <a:r>
              <a:rPr kumimoji="1" lang="ja-JP" altLang="en-US" dirty="0" smtClean="0"/>
              <a:t>認知症の方は、イソギンチャクが新しいことを捕まえることができなくなり、ツボも溶けはじめて覚えていたことも忘れてしまいます。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3FC2732-4C54-400C-89EE-6BD9778A2720}" type="slidenum">
              <a:rPr lang="en-US" altLang="ja-JP" smtClean="0"/>
              <a:pPr/>
              <a:t>9</a:t>
            </a:fld>
            <a:endParaRPr lang="en-US" altLang="ja-JP"/>
          </a:p>
        </p:txBody>
      </p:sp>
    </p:spTree>
    <p:extLst>
      <p:ext uri="{BB962C8B-B14F-4D97-AF65-F5344CB8AC3E}">
        <p14:creationId xmlns:p14="http://schemas.microsoft.com/office/powerpoint/2010/main" val="305517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B2662D6A-9AEE-4482-A3C0-F37741D25CE0}" type="slidenum">
              <a:rPr lang="en-US" altLang="ja-JP" smtClean="0"/>
              <a:pPr/>
              <a:t>‹#›</a:t>
            </a:fld>
            <a:endParaRPr lang="en-US" altLang="ja-JP"/>
          </a:p>
        </p:txBody>
      </p:sp>
    </p:spTree>
    <p:extLst>
      <p:ext uri="{BB962C8B-B14F-4D97-AF65-F5344CB8AC3E}">
        <p14:creationId xmlns:p14="http://schemas.microsoft.com/office/powerpoint/2010/main" val="422760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02F2FD65-F477-4C77-92EF-E8A7D1B1FD33}" type="slidenum">
              <a:rPr lang="en-US" altLang="ja-JP" smtClean="0"/>
              <a:pPr/>
              <a:t>‹#›</a:t>
            </a:fld>
            <a:endParaRPr lang="en-US" altLang="ja-JP"/>
          </a:p>
        </p:txBody>
      </p:sp>
    </p:spTree>
    <p:extLst>
      <p:ext uri="{BB962C8B-B14F-4D97-AF65-F5344CB8AC3E}">
        <p14:creationId xmlns:p14="http://schemas.microsoft.com/office/powerpoint/2010/main" val="1777762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EB46DED1-D420-428F-B079-A4A04DC2F05D}" type="slidenum">
              <a:rPr lang="en-US" altLang="ja-JP" smtClean="0"/>
              <a:pPr/>
              <a:t>‹#›</a:t>
            </a:fld>
            <a:endParaRPr lang="en-US" altLang="ja-JP"/>
          </a:p>
        </p:txBody>
      </p:sp>
    </p:spTree>
    <p:extLst>
      <p:ext uri="{BB962C8B-B14F-4D97-AF65-F5344CB8AC3E}">
        <p14:creationId xmlns:p14="http://schemas.microsoft.com/office/powerpoint/2010/main" val="581453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685800" y="1981200"/>
            <a:ext cx="7772400" cy="4114800"/>
          </a:xfrm>
        </p:spPr>
        <p:txBody>
          <a:bodyPr/>
          <a:lstStyle/>
          <a:p>
            <a:endParaRPr lang="ja-JP" altLang="en-US"/>
          </a:p>
        </p:txBody>
      </p:sp>
      <p:sp>
        <p:nvSpPr>
          <p:cNvPr id="4" name="日付プレースホルダー 3"/>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a:xfrm>
            <a:off x="6553200" y="6248400"/>
            <a:ext cx="1905000" cy="457200"/>
          </a:xfrm>
        </p:spPr>
        <p:txBody>
          <a:bodyPr/>
          <a:lstStyle>
            <a:lvl1pPr>
              <a:defRPr/>
            </a:lvl1pPr>
          </a:lstStyle>
          <a:p>
            <a:fld id="{FA3CAEA7-0F87-4D36-AA9A-02A358107CD9}" type="slidenum">
              <a:rPr lang="en-US" altLang="ja-JP"/>
              <a:pPr/>
              <a:t>‹#›</a:t>
            </a:fld>
            <a:endParaRPr lang="en-US" altLang="ja-JP"/>
          </a:p>
        </p:txBody>
      </p:sp>
    </p:spTree>
    <p:extLst>
      <p:ext uri="{BB962C8B-B14F-4D97-AF65-F5344CB8AC3E}">
        <p14:creationId xmlns:p14="http://schemas.microsoft.com/office/powerpoint/2010/main" val="256435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EA3A0FD3-205A-4F67-B7EF-1F1AE08A6E5C}" type="slidenum">
              <a:rPr lang="en-US" altLang="ja-JP" smtClean="0"/>
              <a:pPr/>
              <a:t>‹#›</a:t>
            </a:fld>
            <a:endParaRPr lang="en-US" altLang="ja-JP"/>
          </a:p>
        </p:txBody>
      </p:sp>
    </p:spTree>
    <p:extLst>
      <p:ext uri="{BB962C8B-B14F-4D97-AF65-F5344CB8AC3E}">
        <p14:creationId xmlns:p14="http://schemas.microsoft.com/office/powerpoint/2010/main" val="337602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1F601574-CB8A-490F-82F4-5BA8151D1DD9}" type="slidenum">
              <a:rPr lang="en-US" altLang="ja-JP" smtClean="0"/>
              <a:pPr/>
              <a:t>‹#›</a:t>
            </a:fld>
            <a:endParaRPr lang="en-US" altLang="ja-JP"/>
          </a:p>
        </p:txBody>
      </p:sp>
    </p:spTree>
    <p:extLst>
      <p:ext uri="{BB962C8B-B14F-4D97-AF65-F5344CB8AC3E}">
        <p14:creationId xmlns:p14="http://schemas.microsoft.com/office/powerpoint/2010/main" val="254137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E658BC3C-E0C6-45C4-BEB8-E1123C2F1B97}" type="slidenum">
              <a:rPr lang="en-US" altLang="ja-JP" smtClean="0"/>
              <a:pPr/>
              <a:t>‹#›</a:t>
            </a:fld>
            <a:endParaRPr lang="en-US" altLang="ja-JP"/>
          </a:p>
        </p:txBody>
      </p:sp>
    </p:spTree>
    <p:extLst>
      <p:ext uri="{BB962C8B-B14F-4D97-AF65-F5344CB8AC3E}">
        <p14:creationId xmlns:p14="http://schemas.microsoft.com/office/powerpoint/2010/main" val="7251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en-US" altLang="ja-JP"/>
          </a:p>
        </p:txBody>
      </p:sp>
      <p:sp>
        <p:nvSpPr>
          <p:cNvPr id="8" name="フッター プレースホルダー 7"/>
          <p:cNvSpPr>
            <a:spLocks noGrp="1"/>
          </p:cNvSpPr>
          <p:nvPr>
            <p:ph type="ftr" sz="quarter" idx="11"/>
          </p:nvPr>
        </p:nvSpPr>
        <p:spPr/>
        <p:txBody>
          <a:bodyPr/>
          <a:lstStyle/>
          <a:p>
            <a:endParaRPr lang="en-US" altLang="ja-JP"/>
          </a:p>
        </p:txBody>
      </p:sp>
      <p:sp>
        <p:nvSpPr>
          <p:cNvPr id="9" name="スライド番号プレースホルダー 8"/>
          <p:cNvSpPr>
            <a:spLocks noGrp="1"/>
          </p:cNvSpPr>
          <p:nvPr>
            <p:ph type="sldNum" sz="quarter" idx="12"/>
          </p:nvPr>
        </p:nvSpPr>
        <p:spPr/>
        <p:txBody>
          <a:bodyPr/>
          <a:lstStyle/>
          <a:p>
            <a:fld id="{DCA79E72-1F32-4887-94D6-B7F799C4FF99}" type="slidenum">
              <a:rPr lang="en-US" altLang="ja-JP" smtClean="0"/>
              <a:pPr/>
              <a:t>‹#›</a:t>
            </a:fld>
            <a:endParaRPr lang="en-US" altLang="ja-JP"/>
          </a:p>
        </p:txBody>
      </p:sp>
    </p:spTree>
    <p:extLst>
      <p:ext uri="{BB962C8B-B14F-4D97-AF65-F5344CB8AC3E}">
        <p14:creationId xmlns:p14="http://schemas.microsoft.com/office/powerpoint/2010/main" val="37493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en-US" altLang="ja-JP"/>
          </a:p>
        </p:txBody>
      </p:sp>
      <p:sp>
        <p:nvSpPr>
          <p:cNvPr id="4" name="フッター プレースホルダー 3"/>
          <p:cNvSpPr>
            <a:spLocks noGrp="1"/>
          </p:cNvSpPr>
          <p:nvPr>
            <p:ph type="ftr" sz="quarter" idx="11"/>
          </p:nvPr>
        </p:nvSpPr>
        <p:spPr/>
        <p:txBody>
          <a:bodyPr/>
          <a:lstStyle/>
          <a:p>
            <a:endParaRPr lang="en-US" altLang="ja-JP"/>
          </a:p>
        </p:txBody>
      </p:sp>
      <p:sp>
        <p:nvSpPr>
          <p:cNvPr id="5" name="スライド番号プレースホルダー 4"/>
          <p:cNvSpPr>
            <a:spLocks noGrp="1"/>
          </p:cNvSpPr>
          <p:nvPr>
            <p:ph type="sldNum" sz="quarter" idx="12"/>
          </p:nvPr>
        </p:nvSpPr>
        <p:spPr/>
        <p:txBody>
          <a:bodyPr/>
          <a:lstStyle/>
          <a:p>
            <a:fld id="{EC65A727-8F70-4461-BC01-F1F4E526F3E1}" type="slidenum">
              <a:rPr lang="en-US" altLang="ja-JP" smtClean="0"/>
              <a:pPr/>
              <a:t>‹#›</a:t>
            </a:fld>
            <a:endParaRPr lang="en-US" altLang="ja-JP"/>
          </a:p>
        </p:txBody>
      </p:sp>
    </p:spTree>
    <p:extLst>
      <p:ext uri="{BB962C8B-B14F-4D97-AF65-F5344CB8AC3E}">
        <p14:creationId xmlns:p14="http://schemas.microsoft.com/office/powerpoint/2010/main" val="315758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p>
        </p:txBody>
      </p:sp>
      <p:sp>
        <p:nvSpPr>
          <p:cNvPr id="3" name="フッター プレースホルダー 2"/>
          <p:cNvSpPr>
            <a:spLocks noGrp="1"/>
          </p:cNvSpPr>
          <p:nvPr>
            <p:ph type="ftr" sz="quarter" idx="11"/>
          </p:nvPr>
        </p:nvSpPr>
        <p:spPr/>
        <p:txBody>
          <a:bodyPr/>
          <a:lstStyle/>
          <a:p>
            <a:endParaRPr lang="en-US" altLang="ja-JP"/>
          </a:p>
        </p:txBody>
      </p:sp>
      <p:sp>
        <p:nvSpPr>
          <p:cNvPr id="4" name="スライド番号プレースホルダー 3"/>
          <p:cNvSpPr>
            <a:spLocks noGrp="1"/>
          </p:cNvSpPr>
          <p:nvPr>
            <p:ph type="sldNum" sz="quarter" idx="12"/>
          </p:nvPr>
        </p:nvSpPr>
        <p:spPr/>
        <p:txBody>
          <a:bodyPr/>
          <a:lstStyle/>
          <a:p>
            <a:fld id="{68E81F09-E234-427C-A950-7D63924AD2F1}" type="slidenum">
              <a:rPr lang="en-US" altLang="ja-JP" smtClean="0"/>
              <a:pPr/>
              <a:t>‹#›</a:t>
            </a:fld>
            <a:endParaRPr lang="en-US" altLang="ja-JP"/>
          </a:p>
        </p:txBody>
      </p:sp>
    </p:spTree>
    <p:extLst>
      <p:ext uri="{BB962C8B-B14F-4D97-AF65-F5344CB8AC3E}">
        <p14:creationId xmlns:p14="http://schemas.microsoft.com/office/powerpoint/2010/main" val="2785535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7173B4C5-E89C-499E-A625-5B862AB87AEF}" type="slidenum">
              <a:rPr lang="en-US" altLang="ja-JP" smtClean="0"/>
              <a:pPr/>
              <a:t>‹#›</a:t>
            </a:fld>
            <a:endParaRPr lang="en-US" altLang="ja-JP"/>
          </a:p>
        </p:txBody>
      </p:sp>
    </p:spTree>
    <p:extLst>
      <p:ext uri="{BB962C8B-B14F-4D97-AF65-F5344CB8AC3E}">
        <p14:creationId xmlns:p14="http://schemas.microsoft.com/office/powerpoint/2010/main" val="2135236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A311BAC7-2F9B-4FD3-B08A-F4C205878BF0}" type="slidenum">
              <a:rPr lang="en-US" altLang="ja-JP" smtClean="0"/>
              <a:pPr/>
              <a:t>‹#›</a:t>
            </a:fld>
            <a:endParaRPr lang="en-US" altLang="ja-JP"/>
          </a:p>
        </p:txBody>
      </p:sp>
    </p:spTree>
    <p:extLst>
      <p:ext uri="{BB962C8B-B14F-4D97-AF65-F5344CB8AC3E}">
        <p14:creationId xmlns:p14="http://schemas.microsoft.com/office/powerpoint/2010/main" val="171099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3C6F2-524E-458F-BC25-D6C307F76BC7}" type="slidenum">
              <a:rPr lang="en-US" altLang="ja-JP" smtClean="0"/>
              <a:pPr/>
              <a:t>‹#›</a:t>
            </a:fld>
            <a:endParaRPr lang="en-US" altLang="ja-JP"/>
          </a:p>
        </p:txBody>
      </p:sp>
    </p:spTree>
    <p:extLst>
      <p:ext uri="{BB962C8B-B14F-4D97-AF65-F5344CB8AC3E}">
        <p14:creationId xmlns:p14="http://schemas.microsoft.com/office/powerpoint/2010/main" val="1395672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Microsoft_Excel_97-2003_______1.xls"/><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228600" y="908720"/>
            <a:ext cx="8686800" cy="1944687"/>
          </a:xfrm>
          <a:prstGeom prst="rect">
            <a:avLst/>
          </a:prstGeom>
        </p:spPr>
        <p:txBody>
          <a:bodyPr wrap="none" fromWordArt="1">
            <a:prstTxWarp prst="textPlain">
              <a:avLst>
                <a:gd name="adj" fmla="val 50000"/>
              </a:avLst>
            </a:prstTxWarp>
          </a:bodyPr>
          <a:lstStyle/>
          <a:p>
            <a:pPr algn="ctr"/>
            <a:r>
              <a:rPr lang="ja-JP" altLang="en-US" sz="3600" kern="10" dirty="0">
                <a:ln w="9525">
                  <a:solidFill>
                    <a:srgbClr val="CC99FF"/>
                  </a:solidFill>
                  <a:round/>
                  <a:headEnd/>
                  <a:tailEnd/>
                </a:ln>
                <a:solidFill>
                  <a:srgbClr val="FFCC99"/>
                </a:solidFill>
                <a:effectLst>
                  <a:outerShdw dist="53882" dir="2700000" algn="ctr" rotWithShape="0">
                    <a:srgbClr val="9999FF"/>
                  </a:outerShdw>
                </a:effectLst>
                <a:latin typeface="ＭＳ Ｐゴシック"/>
                <a:ea typeface="ＭＳ Ｐゴシック"/>
              </a:rPr>
              <a:t>認知症を学び地域で支えよう</a:t>
            </a:r>
          </a:p>
        </p:txBody>
      </p:sp>
      <p:sp>
        <p:nvSpPr>
          <p:cNvPr id="2" name="テキスト ボックス 1"/>
          <p:cNvSpPr txBox="1"/>
          <p:nvPr/>
        </p:nvSpPr>
        <p:spPr>
          <a:xfrm>
            <a:off x="467544" y="3256752"/>
            <a:ext cx="7776864" cy="707886"/>
          </a:xfrm>
          <a:prstGeom prst="rect">
            <a:avLst/>
          </a:prstGeom>
          <a:noFill/>
        </p:spPr>
        <p:txBody>
          <a:bodyPr wrap="square" rtlCol="0">
            <a:spAutoFit/>
          </a:bodyPr>
          <a:lstStyle/>
          <a:p>
            <a:r>
              <a:rPr kumimoji="1" lang="ja-JP" altLang="en-US" sz="4000" dirty="0" smtClean="0"/>
              <a:t>　</a:t>
            </a:r>
            <a:r>
              <a:rPr kumimoji="1" lang="ja-JP" altLang="en-US" sz="4000" dirty="0" smtClean="0">
                <a:latin typeface="HG創英角ｺﾞｼｯｸUB" pitchFamily="49" charset="-128"/>
                <a:ea typeface="HG創英角ｺﾞｼｯｸUB" pitchFamily="49" charset="-128"/>
              </a:rPr>
              <a:t>～認知症サポーター養成講座～</a:t>
            </a:r>
            <a:endParaRPr kumimoji="1" lang="ja-JP" altLang="en-US" sz="4000" dirty="0">
              <a:latin typeface="HG創英角ｺﾞｼｯｸUB" pitchFamily="49" charset="-128"/>
              <a:ea typeface="HG創英角ｺﾞｼｯｸUB" pitchFamily="49" charset="-128"/>
            </a:endParaRPr>
          </a:p>
        </p:txBody>
      </p:sp>
      <p:pic>
        <p:nvPicPr>
          <p:cNvPr id="8" name="Picture 63" descr="家族のイラスト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335604"/>
            <a:ext cx="4608512" cy="227948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68E81F09-E234-427C-A950-7D63924AD2F1}" type="slidenum">
              <a:rPr lang="en-US" altLang="ja-JP" smtClean="0"/>
              <a:pPr/>
              <a:t>1</a:t>
            </a:fld>
            <a:endParaRPr lang="en-US" altLang="ja-JP"/>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5" name="Rectangle 3"/>
          <p:cNvSpPr>
            <a:spLocks noGrp="1" noChangeArrowheads="1"/>
          </p:cNvSpPr>
          <p:nvPr>
            <p:ph idx="1"/>
          </p:nvPr>
        </p:nvSpPr>
        <p:spPr>
          <a:xfrm>
            <a:off x="684213" y="476250"/>
            <a:ext cx="8208962" cy="5905500"/>
          </a:xfrm>
        </p:spPr>
        <p:txBody>
          <a:bodyPr>
            <a:normAutofit/>
          </a:bodyPr>
          <a:lstStyle/>
          <a:p>
            <a:pPr>
              <a:lnSpc>
                <a:spcPct val="90000"/>
              </a:lnSpc>
              <a:buFontTx/>
              <a:buNone/>
            </a:pPr>
            <a:r>
              <a:rPr lang="ja-JP" altLang="en-US" sz="3600" b="1" u="sng" dirty="0"/>
              <a:t>症状２　見当識障害</a:t>
            </a:r>
          </a:p>
          <a:p>
            <a:pPr>
              <a:lnSpc>
                <a:spcPct val="90000"/>
              </a:lnSpc>
              <a:buFontTx/>
              <a:buNone/>
            </a:pPr>
            <a:endParaRPr lang="ja-JP" altLang="en-US" sz="2800" dirty="0"/>
          </a:p>
          <a:p>
            <a:pPr>
              <a:lnSpc>
                <a:spcPct val="90000"/>
              </a:lnSpc>
              <a:buFontTx/>
              <a:buNone/>
            </a:pPr>
            <a:r>
              <a:rPr lang="ja-JP" altLang="en-US" sz="2800" dirty="0"/>
              <a:t>見当識とは、基本的な自分が置かれた状況を</a:t>
            </a:r>
          </a:p>
          <a:p>
            <a:pPr>
              <a:lnSpc>
                <a:spcPct val="90000"/>
              </a:lnSpc>
              <a:buFontTx/>
              <a:buNone/>
            </a:pPr>
            <a:r>
              <a:rPr lang="ja-JP" altLang="en-US" sz="2800" dirty="0"/>
              <a:t>把握すること</a:t>
            </a:r>
          </a:p>
          <a:p>
            <a:pPr>
              <a:lnSpc>
                <a:spcPct val="90000"/>
              </a:lnSpc>
              <a:buFontTx/>
              <a:buNone/>
            </a:pPr>
            <a:r>
              <a:rPr lang="ja-JP" altLang="en-US" sz="2400" b="1" dirty="0"/>
              <a:t>（今日が何年何月か？何時くらいか？今どこにいるか？）</a:t>
            </a:r>
          </a:p>
          <a:p>
            <a:pPr>
              <a:lnSpc>
                <a:spcPct val="90000"/>
              </a:lnSpc>
              <a:buFontTx/>
              <a:buNone/>
            </a:pPr>
            <a:endParaRPr lang="ja-JP" altLang="en-US" sz="2800" b="1" dirty="0"/>
          </a:p>
          <a:p>
            <a:pPr>
              <a:lnSpc>
                <a:spcPct val="90000"/>
              </a:lnSpc>
              <a:buFontTx/>
              <a:buNone/>
            </a:pPr>
            <a:endParaRPr lang="ja-JP" altLang="en-US" sz="2800" b="1" dirty="0"/>
          </a:p>
          <a:p>
            <a:pPr>
              <a:lnSpc>
                <a:spcPct val="90000"/>
              </a:lnSpc>
              <a:buFontTx/>
              <a:buNone/>
            </a:pPr>
            <a:endParaRPr lang="ja-JP" altLang="en-US" sz="2800" b="1" dirty="0"/>
          </a:p>
          <a:p>
            <a:pPr>
              <a:lnSpc>
                <a:spcPct val="90000"/>
              </a:lnSpc>
              <a:buFontTx/>
              <a:buNone/>
            </a:pPr>
            <a:r>
              <a:rPr lang="ja-JP" altLang="en-US" sz="2800" b="1" dirty="0"/>
              <a:t>○予定に合わせて準備することができなくなる</a:t>
            </a:r>
          </a:p>
          <a:p>
            <a:pPr>
              <a:lnSpc>
                <a:spcPct val="90000"/>
              </a:lnSpc>
              <a:buFontTx/>
              <a:buNone/>
            </a:pPr>
            <a:r>
              <a:rPr lang="ja-JP" altLang="en-US" sz="2800" b="1" dirty="0"/>
              <a:t>○道に迷う</a:t>
            </a:r>
          </a:p>
          <a:p>
            <a:pPr>
              <a:lnSpc>
                <a:spcPct val="90000"/>
              </a:lnSpc>
              <a:buFontTx/>
              <a:buNone/>
            </a:pPr>
            <a:r>
              <a:rPr lang="ja-JP" altLang="en-US" sz="2800" b="1" dirty="0"/>
              <a:t>○自分の年齢や周囲との関係がわからなくなる</a:t>
            </a:r>
          </a:p>
          <a:p>
            <a:pPr>
              <a:lnSpc>
                <a:spcPct val="90000"/>
              </a:lnSpc>
              <a:buFontTx/>
              <a:buNone/>
            </a:pPr>
            <a:r>
              <a:rPr lang="ja-JP" altLang="en-US" sz="2800" dirty="0"/>
              <a:t>　（自分の娘に対して姉さん、叔母さんと呼ぶ）</a:t>
            </a:r>
          </a:p>
        </p:txBody>
      </p:sp>
      <p:sp>
        <p:nvSpPr>
          <p:cNvPr id="428036" name="AutoShape 4"/>
          <p:cNvSpPr>
            <a:spLocks noChangeArrowheads="1"/>
          </p:cNvSpPr>
          <p:nvPr/>
        </p:nvSpPr>
        <p:spPr bwMode="auto">
          <a:xfrm>
            <a:off x="1474788" y="2924175"/>
            <a:ext cx="4752975" cy="1368425"/>
          </a:xfrm>
          <a:prstGeom prst="downArrow">
            <a:avLst>
              <a:gd name="adj1" fmla="val 50000"/>
              <a:gd name="adj2" fmla="val 25000"/>
            </a:avLst>
          </a:prstGeom>
          <a:solidFill>
            <a:srgbClr val="FFFF66"/>
          </a:solidFill>
          <a:ln w="9525" algn="ctr">
            <a:solidFill>
              <a:schemeClr val="tx1"/>
            </a:solidFill>
            <a:miter lim="800000"/>
            <a:headEnd/>
            <a:tailEnd/>
          </a:ln>
          <a:effectLst/>
          <a:extLst/>
        </p:spPr>
        <p:txBody>
          <a:bodyPr wrap="none" lIns="74295" tIns="8890" rIns="74295" bIns="8890" anchor="ctr"/>
          <a:lstStyle/>
          <a:p>
            <a:pPr algn="l"/>
            <a:r>
              <a:rPr lang="ja-JP" altLang="en-US" dirty="0"/>
              <a:t>　　</a:t>
            </a:r>
            <a:r>
              <a:rPr lang="ja-JP" altLang="en-US" dirty="0">
                <a:solidFill>
                  <a:srgbClr val="00B0F0"/>
                </a:solidFill>
              </a:rPr>
              <a:t>認知症に</a:t>
            </a:r>
          </a:p>
          <a:p>
            <a:pPr algn="l"/>
            <a:r>
              <a:rPr lang="ja-JP" altLang="en-US" dirty="0">
                <a:solidFill>
                  <a:srgbClr val="00B0F0"/>
                </a:solidFill>
              </a:rPr>
              <a:t>　　なると</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10</a:t>
            </a:fld>
            <a:endParaRPr lang="en-US" altLang="ja-JP"/>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539750" y="393700"/>
            <a:ext cx="5181600" cy="874713"/>
          </a:xfrm>
        </p:spPr>
        <p:txBody>
          <a:bodyPr>
            <a:normAutofit/>
          </a:bodyPr>
          <a:lstStyle/>
          <a:p>
            <a:r>
              <a:rPr lang="ja-JP" altLang="en-US" sz="3200" b="1" u="sng" dirty="0"/>
              <a:t>症状３　理解・判断力の障害</a:t>
            </a:r>
          </a:p>
        </p:txBody>
      </p:sp>
      <p:sp>
        <p:nvSpPr>
          <p:cNvPr id="437251" name="Rectangle 3"/>
          <p:cNvSpPr>
            <a:spLocks noGrp="1" noChangeArrowheads="1"/>
          </p:cNvSpPr>
          <p:nvPr>
            <p:ph idx="1"/>
          </p:nvPr>
        </p:nvSpPr>
        <p:spPr>
          <a:xfrm>
            <a:off x="684213" y="1340768"/>
            <a:ext cx="7772400" cy="5256882"/>
          </a:xfrm>
        </p:spPr>
        <p:txBody>
          <a:bodyPr>
            <a:normAutofit/>
          </a:bodyPr>
          <a:lstStyle/>
          <a:p>
            <a:pPr>
              <a:lnSpc>
                <a:spcPct val="90000"/>
              </a:lnSpc>
              <a:buFontTx/>
              <a:buNone/>
            </a:pPr>
            <a:r>
              <a:rPr lang="ja-JP" altLang="en-US" sz="2800" dirty="0"/>
              <a:t>ものを考えることに障害が起こり、理解・判断</a:t>
            </a:r>
          </a:p>
          <a:p>
            <a:pPr>
              <a:lnSpc>
                <a:spcPct val="90000"/>
              </a:lnSpc>
              <a:buFontTx/>
              <a:buNone/>
            </a:pPr>
            <a:r>
              <a:rPr lang="ja-JP" altLang="en-US" sz="2800" dirty="0"/>
              <a:t>力が低下する</a:t>
            </a:r>
          </a:p>
          <a:p>
            <a:pPr>
              <a:lnSpc>
                <a:spcPct val="90000"/>
              </a:lnSpc>
              <a:buFontTx/>
              <a:buNone/>
            </a:pPr>
            <a:r>
              <a:rPr lang="ja-JP" altLang="en-US" sz="2800" dirty="0"/>
              <a:t>（例）</a:t>
            </a:r>
          </a:p>
          <a:p>
            <a:pPr>
              <a:lnSpc>
                <a:spcPct val="90000"/>
              </a:lnSpc>
              <a:buFontTx/>
              <a:buNone/>
            </a:pPr>
            <a:r>
              <a:rPr lang="ja-JP" altLang="en-US" sz="2800" b="1" dirty="0"/>
              <a:t>○物事を考えるスピードが遅くなる</a:t>
            </a:r>
          </a:p>
          <a:p>
            <a:pPr>
              <a:lnSpc>
                <a:spcPct val="90000"/>
              </a:lnSpc>
              <a:buFontTx/>
              <a:buNone/>
            </a:pPr>
            <a:r>
              <a:rPr lang="ja-JP" altLang="en-US" sz="2800" b="1" dirty="0"/>
              <a:t>○二つ以上のことが重なるとうまく処理できない</a:t>
            </a:r>
          </a:p>
          <a:p>
            <a:pPr>
              <a:lnSpc>
                <a:spcPct val="90000"/>
              </a:lnSpc>
              <a:buFontTx/>
              <a:buNone/>
            </a:pPr>
            <a:r>
              <a:rPr lang="ja-JP" altLang="en-US" sz="2800" b="1" dirty="0"/>
              <a:t>○些細な変化、いつもと違うできごとで混乱を来たしやすくなる</a:t>
            </a:r>
          </a:p>
          <a:p>
            <a:pPr>
              <a:lnSpc>
                <a:spcPct val="90000"/>
              </a:lnSpc>
              <a:buFontTx/>
              <a:buNone/>
            </a:pPr>
            <a:r>
              <a:rPr lang="ja-JP" altLang="en-US" sz="2800" b="1" dirty="0"/>
              <a:t>○自動販売機や銀行のＡＴＭ、全自動の洗濯機などをうまく使えなくなる</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11</a:t>
            </a:fld>
            <a:endParaRPr lang="en-US"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685800" y="609600"/>
            <a:ext cx="4318000" cy="803275"/>
          </a:xfrm>
        </p:spPr>
        <p:txBody>
          <a:bodyPr/>
          <a:lstStyle/>
          <a:p>
            <a:r>
              <a:rPr lang="ja-JP" altLang="en-US" sz="3200" b="1" u="sng"/>
              <a:t>症状４　実行機能障害</a:t>
            </a:r>
          </a:p>
        </p:txBody>
      </p:sp>
      <p:sp>
        <p:nvSpPr>
          <p:cNvPr id="438275" name="Rectangle 3"/>
          <p:cNvSpPr>
            <a:spLocks noGrp="1" noChangeArrowheads="1"/>
          </p:cNvSpPr>
          <p:nvPr>
            <p:ph idx="1"/>
          </p:nvPr>
        </p:nvSpPr>
        <p:spPr/>
        <p:txBody>
          <a:bodyPr>
            <a:normAutofit/>
          </a:bodyPr>
          <a:lstStyle/>
          <a:p>
            <a:pPr>
              <a:buFontTx/>
              <a:buNone/>
            </a:pPr>
            <a:r>
              <a:rPr lang="ja-JP" altLang="en-US" sz="2800" dirty="0"/>
              <a:t>頭の中で計画を立て、行動することができ</a:t>
            </a:r>
          </a:p>
          <a:p>
            <a:pPr>
              <a:buFontTx/>
              <a:buNone/>
            </a:pPr>
            <a:r>
              <a:rPr lang="ja-JP" altLang="en-US" sz="2800" dirty="0"/>
              <a:t>にくくなる</a:t>
            </a:r>
          </a:p>
          <a:p>
            <a:pPr>
              <a:buFontTx/>
              <a:buNone/>
            </a:pPr>
            <a:r>
              <a:rPr lang="ja-JP" altLang="en-US" sz="2800" dirty="0"/>
              <a:t>（例）</a:t>
            </a:r>
          </a:p>
          <a:p>
            <a:pPr>
              <a:buFontTx/>
              <a:buNone/>
            </a:pPr>
            <a:r>
              <a:rPr lang="ja-JP" altLang="en-US" sz="2800" b="1" dirty="0"/>
              <a:t>○以前買っていたことを忘れて、同じものを何度も買ってしまう</a:t>
            </a:r>
          </a:p>
          <a:p>
            <a:pPr>
              <a:buFontTx/>
              <a:buNone/>
            </a:pPr>
            <a:r>
              <a:rPr lang="ja-JP" altLang="en-US" sz="2800" b="1" dirty="0"/>
              <a:t>○ご飯を炊きながら、同時進行でおかずをつくることが難しくなる</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12</a:t>
            </a:fld>
            <a:endParaRPr lang="en-US" altLang="ja-JP"/>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611188" y="981075"/>
            <a:ext cx="3889375" cy="658813"/>
          </a:xfrm>
        </p:spPr>
        <p:txBody>
          <a:bodyPr>
            <a:normAutofit/>
          </a:bodyPr>
          <a:lstStyle/>
          <a:p>
            <a:r>
              <a:rPr lang="ja-JP" altLang="en-US" sz="3600" b="1" u="sng">
                <a:latin typeface="ＭＳ Ｐゴシック" pitchFamily="50" charset="-128"/>
              </a:rPr>
              <a:t>１</a:t>
            </a:r>
            <a:r>
              <a:rPr lang="en-US" altLang="ja-JP" sz="3600" b="1" u="sng">
                <a:latin typeface="ＭＳ Ｐゴシック" pitchFamily="50" charset="-128"/>
              </a:rPr>
              <a:t>.</a:t>
            </a:r>
            <a:r>
              <a:rPr lang="ja-JP" altLang="en-US" sz="3600" b="1" u="sng">
                <a:latin typeface="ＭＳ Ｐゴシック" pitchFamily="50" charset="-128"/>
              </a:rPr>
              <a:t>行動・心理症状</a:t>
            </a:r>
          </a:p>
        </p:txBody>
      </p:sp>
      <p:sp>
        <p:nvSpPr>
          <p:cNvPr id="429060" name="Oval 4"/>
          <p:cNvSpPr>
            <a:spLocks noChangeArrowheads="1"/>
          </p:cNvSpPr>
          <p:nvPr/>
        </p:nvSpPr>
        <p:spPr bwMode="auto">
          <a:xfrm>
            <a:off x="468313" y="3573463"/>
            <a:ext cx="1511300" cy="1441450"/>
          </a:xfrm>
          <a:prstGeom prst="ellipse">
            <a:avLst/>
          </a:prstGeom>
          <a:solidFill>
            <a:srgbClr val="00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29061" name="Text Box 5"/>
          <p:cNvSpPr txBox="1">
            <a:spLocks noChangeArrowheads="1"/>
          </p:cNvSpPr>
          <p:nvPr/>
        </p:nvSpPr>
        <p:spPr bwMode="auto">
          <a:xfrm>
            <a:off x="755650" y="4005263"/>
            <a:ext cx="1079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2000"/>
              <a:t>料理が得意</a:t>
            </a:r>
          </a:p>
        </p:txBody>
      </p:sp>
      <p:sp>
        <p:nvSpPr>
          <p:cNvPr id="429063" name="Oval 7"/>
          <p:cNvSpPr>
            <a:spLocks noChangeArrowheads="1"/>
          </p:cNvSpPr>
          <p:nvPr/>
        </p:nvSpPr>
        <p:spPr bwMode="auto">
          <a:xfrm>
            <a:off x="2627313" y="3573463"/>
            <a:ext cx="1511300" cy="1441450"/>
          </a:xfrm>
          <a:prstGeom prst="ellipse">
            <a:avLst/>
          </a:prstGeom>
          <a:solidFill>
            <a:srgbClr val="00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29064" name="Oval 8"/>
          <p:cNvSpPr>
            <a:spLocks noChangeArrowheads="1"/>
          </p:cNvSpPr>
          <p:nvPr/>
        </p:nvSpPr>
        <p:spPr bwMode="auto">
          <a:xfrm>
            <a:off x="6877050" y="3429000"/>
            <a:ext cx="1511300" cy="1441450"/>
          </a:xfrm>
          <a:prstGeom prst="ellipse">
            <a:avLst/>
          </a:prstGeom>
          <a:solidFill>
            <a:srgbClr val="00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29065" name="Oval 9"/>
          <p:cNvSpPr>
            <a:spLocks noChangeArrowheads="1"/>
          </p:cNvSpPr>
          <p:nvPr/>
        </p:nvSpPr>
        <p:spPr bwMode="auto">
          <a:xfrm>
            <a:off x="4787900" y="3500438"/>
            <a:ext cx="1511300" cy="1441450"/>
          </a:xfrm>
          <a:prstGeom prst="ellipse">
            <a:avLst/>
          </a:prstGeom>
          <a:solidFill>
            <a:srgbClr val="00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29067" name="Text Box 11"/>
          <p:cNvSpPr txBox="1">
            <a:spLocks noChangeArrowheads="1"/>
          </p:cNvSpPr>
          <p:nvPr/>
        </p:nvSpPr>
        <p:spPr bwMode="auto">
          <a:xfrm>
            <a:off x="5003800" y="3716338"/>
            <a:ext cx="122396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2000"/>
              <a:t>味が変わったと言われる</a:t>
            </a:r>
          </a:p>
        </p:txBody>
      </p:sp>
      <p:sp>
        <p:nvSpPr>
          <p:cNvPr id="429068" name="Text Box 12"/>
          <p:cNvSpPr txBox="1">
            <a:spLocks noChangeArrowheads="1"/>
          </p:cNvSpPr>
          <p:nvPr/>
        </p:nvSpPr>
        <p:spPr bwMode="auto">
          <a:xfrm>
            <a:off x="7092950" y="3789363"/>
            <a:ext cx="1079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2000"/>
              <a:t>惣菜で済ます</a:t>
            </a:r>
          </a:p>
        </p:txBody>
      </p:sp>
      <p:sp>
        <p:nvSpPr>
          <p:cNvPr id="429069" name="Text Box 13"/>
          <p:cNvSpPr txBox="1">
            <a:spLocks noChangeArrowheads="1"/>
          </p:cNvSpPr>
          <p:nvPr/>
        </p:nvSpPr>
        <p:spPr bwMode="auto">
          <a:xfrm>
            <a:off x="2843213" y="3933825"/>
            <a:ext cx="10795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2000"/>
              <a:t>手順が悪くなる</a:t>
            </a:r>
          </a:p>
        </p:txBody>
      </p:sp>
      <p:sp>
        <p:nvSpPr>
          <p:cNvPr id="429074" name="AutoShape 18"/>
          <p:cNvSpPr>
            <a:spLocks noChangeArrowheads="1"/>
          </p:cNvSpPr>
          <p:nvPr/>
        </p:nvSpPr>
        <p:spPr bwMode="auto">
          <a:xfrm>
            <a:off x="2051050" y="4005263"/>
            <a:ext cx="431800" cy="360362"/>
          </a:xfrm>
          <a:prstGeom prst="rightArrow">
            <a:avLst>
              <a:gd name="adj1" fmla="val 50000"/>
              <a:gd name="adj2" fmla="val 29956"/>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29075" name="AutoShape 19"/>
          <p:cNvSpPr>
            <a:spLocks noChangeArrowheads="1"/>
          </p:cNvSpPr>
          <p:nvPr/>
        </p:nvSpPr>
        <p:spPr bwMode="auto">
          <a:xfrm>
            <a:off x="6372225" y="4005263"/>
            <a:ext cx="431800" cy="360362"/>
          </a:xfrm>
          <a:prstGeom prst="rightArrow">
            <a:avLst>
              <a:gd name="adj1" fmla="val 50000"/>
              <a:gd name="adj2" fmla="val 29956"/>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29076" name="AutoShape 20"/>
          <p:cNvSpPr>
            <a:spLocks noChangeArrowheads="1"/>
          </p:cNvSpPr>
          <p:nvPr/>
        </p:nvSpPr>
        <p:spPr bwMode="auto">
          <a:xfrm>
            <a:off x="4284663" y="4005263"/>
            <a:ext cx="431800" cy="360362"/>
          </a:xfrm>
          <a:prstGeom prst="rightArrow">
            <a:avLst>
              <a:gd name="adj1" fmla="val 50000"/>
              <a:gd name="adj2" fmla="val 29956"/>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29080" name="Text Box 24"/>
          <p:cNvSpPr txBox="1">
            <a:spLocks noChangeArrowheads="1"/>
          </p:cNvSpPr>
          <p:nvPr/>
        </p:nvSpPr>
        <p:spPr bwMode="auto">
          <a:xfrm>
            <a:off x="1763713" y="2997200"/>
            <a:ext cx="936625" cy="5778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1800"/>
              <a:t>認知症発症</a:t>
            </a:r>
          </a:p>
        </p:txBody>
      </p:sp>
      <p:sp>
        <p:nvSpPr>
          <p:cNvPr id="429081" name="Text Box 25"/>
          <p:cNvSpPr txBox="1">
            <a:spLocks noChangeArrowheads="1"/>
          </p:cNvSpPr>
          <p:nvPr/>
        </p:nvSpPr>
        <p:spPr bwMode="auto">
          <a:xfrm>
            <a:off x="6732588" y="5084763"/>
            <a:ext cx="2087562" cy="303212"/>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1600"/>
              <a:t>　　</a:t>
            </a:r>
            <a:r>
              <a:rPr lang="ja-JP" altLang="en-US" sz="1800"/>
              <a:t>認知症が進む</a:t>
            </a:r>
          </a:p>
        </p:txBody>
      </p:sp>
      <p:sp>
        <p:nvSpPr>
          <p:cNvPr id="429082" name="Text Box 26"/>
          <p:cNvSpPr txBox="1">
            <a:spLocks noChangeArrowheads="1"/>
          </p:cNvSpPr>
          <p:nvPr/>
        </p:nvSpPr>
        <p:spPr bwMode="auto">
          <a:xfrm>
            <a:off x="6084888" y="2924175"/>
            <a:ext cx="936625" cy="5778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1800"/>
              <a:t>自信をなくす</a:t>
            </a:r>
          </a:p>
        </p:txBody>
      </p:sp>
      <p:sp>
        <p:nvSpPr>
          <p:cNvPr id="429083" name="Text Box 27"/>
          <p:cNvSpPr txBox="1">
            <a:spLocks noChangeArrowheads="1"/>
          </p:cNvSpPr>
          <p:nvPr/>
        </p:nvSpPr>
        <p:spPr bwMode="auto">
          <a:xfrm>
            <a:off x="3708400" y="2924175"/>
            <a:ext cx="1368425" cy="5778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1800"/>
              <a:t>本人がおかしいと気付く</a:t>
            </a:r>
          </a:p>
        </p:txBody>
      </p:sp>
      <p:sp>
        <p:nvSpPr>
          <p:cNvPr id="429093" name="AutoShape 37"/>
          <p:cNvSpPr>
            <a:spLocks noChangeArrowheads="1"/>
          </p:cNvSpPr>
          <p:nvPr/>
        </p:nvSpPr>
        <p:spPr bwMode="auto">
          <a:xfrm>
            <a:off x="395288" y="115888"/>
            <a:ext cx="2520950" cy="649287"/>
          </a:xfrm>
          <a:prstGeom prst="flowChartAlternateProcess">
            <a:avLst/>
          </a:prstGeom>
          <a:solidFill>
            <a:srgbClr val="CC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pPr algn="l"/>
            <a:r>
              <a:rPr lang="ja-JP" altLang="en-US" sz="3200"/>
              <a:t>　周辺症状</a:t>
            </a:r>
          </a:p>
        </p:txBody>
      </p:sp>
      <p:sp>
        <p:nvSpPr>
          <p:cNvPr id="429094" name="Text Box 38"/>
          <p:cNvSpPr txBox="1">
            <a:spLocks noChangeArrowheads="1"/>
          </p:cNvSpPr>
          <p:nvPr/>
        </p:nvSpPr>
        <p:spPr bwMode="auto">
          <a:xfrm>
            <a:off x="323850" y="1916113"/>
            <a:ext cx="8569325"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a:t>＜元気がなくなり、引っ込み思案になる。うつ症状も＞</a:t>
            </a:r>
          </a:p>
        </p:txBody>
      </p:sp>
      <p:sp>
        <p:nvSpPr>
          <p:cNvPr id="429095" name="Text Box 39"/>
          <p:cNvSpPr txBox="1">
            <a:spLocks noChangeArrowheads="1"/>
          </p:cNvSpPr>
          <p:nvPr/>
        </p:nvSpPr>
        <p:spPr bwMode="auto">
          <a:xfrm>
            <a:off x="611188" y="4365625"/>
            <a:ext cx="7345362"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endParaRPr lang="ja-JP" altLang="ja-JP"/>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13</a:t>
            </a:fld>
            <a:endParaRPr lang="en-US" altLang="ja-JP"/>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4" name="Rectangle 4"/>
          <p:cNvSpPr>
            <a:spLocks noGrp="1" noChangeArrowheads="1"/>
          </p:cNvSpPr>
          <p:nvPr>
            <p:ph type="title"/>
          </p:nvPr>
        </p:nvSpPr>
        <p:spPr>
          <a:xfrm>
            <a:off x="685800" y="609600"/>
            <a:ext cx="7772400" cy="947738"/>
          </a:xfrm>
        </p:spPr>
        <p:txBody>
          <a:bodyPr/>
          <a:lstStyle/>
          <a:p>
            <a:pPr algn="l"/>
            <a:r>
              <a:rPr lang="ja-JP" altLang="en-US" sz="3600" b="1"/>
              <a:t>＜身の回りのことに支障が起こる＞</a:t>
            </a:r>
            <a:endParaRPr lang="ja-JP" altLang="en-US" sz="4000" b="1"/>
          </a:p>
        </p:txBody>
      </p:sp>
      <p:sp>
        <p:nvSpPr>
          <p:cNvPr id="460805" name="Text Box 5"/>
          <p:cNvSpPr txBox="1">
            <a:spLocks noChangeArrowheads="1"/>
          </p:cNvSpPr>
          <p:nvPr/>
        </p:nvSpPr>
        <p:spPr bwMode="auto">
          <a:xfrm>
            <a:off x="539750" y="1844675"/>
            <a:ext cx="19431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a:t>例えば･･･</a:t>
            </a:r>
            <a:r>
              <a:rPr lang="ja-JP" altLang="en-US" u="sng"/>
              <a:t>排泄の失敗</a:t>
            </a:r>
          </a:p>
        </p:txBody>
      </p:sp>
      <p:sp>
        <p:nvSpPr>
          <p:cNvPr id="460806" name="AutoShape 6"/>
          <p:cNvSpPr>
            <a:spLocks noChangeArrowheads="1"/>
          </p:cNvSpPr>
          <p:nvPr/>
        </p:nvSpPr>
        <p:spPr bwMode="auto">
          <a:xfrm>
            <a:off x="2843213" y="3141663"/>
            <a:ext cx="5976937" cy="3455987"/>
          </a:xfrm>
          <a:prstGeom prst="foldedCorner">
            <a:avLst>
              <a:gd name="adj" fmla="val 12500"/>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pPr algn="l"/>
            <a:r>
              <a:rPr lang="en-US" altLang="ja-JP"/>
              <a:t>①</a:t>
            </a:r>
            <a:r>
              <a:rPr lang="ja-JP" altLang="en-US"/>
              <a:t>トイレの場所がわからなくなる</a:t>
            </a:r>
          </a:p>
          <a:p>
            <a:pPr algn="l"/>
            <a:r>
              <a:rPr lang="ja-JP" altLang="en-US"/>
              <a:t>②衣類の着脱に手間取って</a:t>
            </a:r>
          </a:p>
          <a:p>
            <a:pPr algn="l"/>
            <a:r>
              <a:rPr lang="ja-JP" altLang="en-US"/>
              <a:t>　　汚してしまう</a:t>
            </a:r>
          </a:p>
          <a:p>
            <a:pPr algn="l"/>
            <a:r>
              <a:rPr lang="ja-JP" altLang="en-US"/>
              <a:t>③切迫するまで尿意、便意を</a:t>
            </a:r>
          </a:p>
          <a:p>
            <a:pPr algn="l"/>
            <a:r>
              <a:rPr lang="ja-JP" altLang="en-US"/>
              <a:t>　　感じなくなる</a:t>
            </a:r>
          </a:p>
          <a:p>
            <a:pPr algn="l"/>
            <a:r>
              <a:rPr lang="ja-JP" altLang="en-US"/>
              <a:t>④尿意、便意を全く感じなくなる</a:t>
            </a:r>
          </a:p>
        </p:txBody>
      </p:sp>
      <p:sp>
        <p:nvSpPr>
          <p:cNvPr id="460807" name="Text Box 7"/>
          <p:cNvSpPr txBox="1">
            <a:spLocks noChangeArrowheads="1"/>
          </p:cNvSpPr>
          <p:nvPr/>
        </p:nvSpPr>
        <p:spPr bwMode="auto">
          <a:xfrm>
            <a:off x="2843213" y="1844675"/>
            <a:ext cx="4537075"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i="1"/>
              <a:t>原因はひとつではない。</a:t>
            </a:r>
          </a:p>
          <a:p>
            <a:pPr>
              <a:spcBef>
                <a:spcPct val="50000"/>
              </a:spcBef>
            </a:pPr>
            <a:r>
              <a:rPr lang="ja-JP" altLang="en-US" i="1"/>
              <a:t>工夫して対応を。</a:t>
            </a:r>
          </a:p>
        </p:txBody>
      </p:sp>
      <p:sp>
        <p:nvSpPr>
          <p:cNvPr id="2" name="スライド番号プレースホルダー 1"/>
          <p:cNvSpPr>
            <a:spLocks noGrp="1"/>
          </p:cNvSpPr>
          <p:nvPr>
            <p:ph type="sldNum" sz="quarter" idx="12"/>
          </p:nvPr>
        </p:nvSpPr>
        <p:spPr/>
        <p:txBody>
          <a:bodyPr/>
          <a:lstStyle/>
          <a:p>
            <a:fld id="{EC65A727-8F70-4461-BC01-F1F4E526F3E1}" type="slidenum">
              <a:rPr lang="en-US" altLang="ja-JP" smtClean="0"/>
              <a:pPr/>
              <a:t>14</a:t>
            </a:fld>
            <a:endParaRPr lang="en-US" altLang="ja-JP"/>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468313" y="260350"/>
            <a:ext cx="7772400" cy="803275"/>
          </a:xfrm>
        </p:spPr>
        <p:txBody>
          <a:bodyPr/>
          <a:lstStyle/>
          <a:p>
            <a:pPr algn="l"/>
            <a:r>
              <a:rPr lang="ja-JP" altLang="en-US" sz="3200" b="1" u="sng" dirty="0">
                <a:latin typeface="ＭＳ Ｐゴシック" pitchFamily="50" charset="-128"/>
              </a:rPr>
              <a:t>２</a:t>
            </a:r>
            <a:r>
              <a:rPr lang="en-US" altLang="ja-JP" sz="3200" b="1" u="sng" dirty="0">
                <a:latin typeface="ＭＳ Ｐゴシック" pitchFamily="50" charset="-128"/>
              </a:rPr>
              <a:t>.</a:t>
            </a:r>
            <a:r>
              <a:rPr lang="ja-JP" altLang="en-US" sz="3200" b="1" u="sng" dirty="0">
                <a:latin typeface="ＭＳ Ｐゴシック" pitchFamily="50" charset="-128"/>
              </a:rPr>
              <a:t>　</a:t>
            </a:r>
            <a:r>
              <a:rPr lang="ja-JP" altLang="en-US" sz="3200" b="1" u="sng" dirty="0" smtClean="0">
                <a:latin typeface="ＭＳ Ｐゴシック" pitchFamily="50" charset="-128"/>
              </a:rPr>
              <a:t>精神</a:t>
            </a:r>
            <a:r>
              <a:rPr lang="ja-JP" altLang="en-US" sz="3200" b="1" u="sng" dirty="0">
                <a:latin typeface="ＭＳ Ｐゴシック" pitchFamily="50" charset="-128"/>
              </a:rPr>
              <a:t>症状</a:t>
            </a:r>
          </a:p>
        </p:txBody>
      </p:sp>
      <p:sp>
        <p:nvSpPr>
          <p:cNvPr id="432131" name="Rectangle 3"/>
          <p:cNvSpPr>
            <a:spLocks noGrp="1" noChangeArrowheads="1"/>
          </p:cNvSpPr>
          <p:nvPr>
            <p:ph idx="1"/>
          </p:nvPr>
        </p:nvSpPr>
        <p:spPr>
          <a:xfrm>
            <a:off x="539750" y="1052513"/>
            <a:ext cx="7772400" cy="649287"/>
          </a:xfrm>
        </p:spPr>
        <p:txBody>
          <a:bodyPr/>
          <a:lstStyle/>
          <a:p>
            <a:pPr>
              <a:buFontTx/>
              <a:buNone/>
            </a:pPr>
            <a:r>
              <a:rPr lang="ja-JP" altLang="en-US" dirty="0"/>
              <a:t>　　</a:t>
            </a:r>
            <a:r>
              <a:rPr lang="ja-JP" altLang="en-US" sz="2800" dirty="0"/>
              <a:t>幻覚・妄想・抑うつ・夜間せん妄</a:t>
            </a:r>
          </a:p>
        </p:txBody>
      </p:sp>
      <p:pic>
        <p:nvPicPr>
          <p:cNvPr id="432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840163"/>
            <a:ext cx="5688012" cy="2973387"/>
          </a:xfrm>
          <a:prstGeom prst="rect">
            <a:avLst/>
          </a:prstGeom>
          <a:noFill/>
          <a:extLst>
            <a:ext uri="{909E8E84-426E-40DD-AFC4-6F175D3DCCD1}">
              <a14:hiddenFill xmlns:a14="http://schemas.microsoft.com/office/drawing/2010/main">
                <a:solidFill>
                  <a:srgbClr val="FFFFFF"/>
                </a:solidFill>
              </a14:hiddenFill>
            </a:ext>
          </a:extLst>
        </p:spPr>
      </p:pic>
      <p:sp>
        <p:nvSpPr>
          <p:cNvPr id="432135" name="Rectangle 7"/>
          <p:cNvSpPr>
            <a:spLocks noChangeArrowheads="1"/>
          </p:cNvSpPr>
          <p:nvPr/>
        </p:nvSpPr>
        <p:spPr bwMode="auto">
          <a:xfrm>
            <a:off x="4787900" y="1844675"/>
            <a:ext cx="4032250" cy="504825"/>
          </a:xfrm>
          <a:prstGeom prst="rect">
            <a:avLst/>
          </a:prstGeom>
          <a:solidFill>
            <a:srgbClr val="93BF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32136" name="Text Box 8"/>
          <p:cNvSpPr txBox="1">
            <a:spLocks noChangeArrowheads="1"/>
          </p:cNvSpPr>
          <p:nvPr/>
        </p:nvSpPr>
        <p:spPr bwMode="auto">
          <a:xfrm>
            <a:off x="4932363" y="1844675"/>
            <a:ext cx="3743325"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a:t>中核症状（記憶障害）</a:t>
            </a:r>
          </a:p>
        </p:txBody>
      </p:sp>
      <p:sp>
        <p:nvSpPr>
          <p:cNvPr id="432137" name="Text Box 9"/>
          <p:cNvSpPr txBox="1">
            <a:spLocks noChangeArrowheads="1"/>
          </p:cNvSpPr>
          <p:nvPr/>
        </p:nvSpPr>
        <p:spPr bwMode="auto">
          <a:xfrm>
            <a:off x="684213" y="1844675"/>
            <a:ext cx="4319587"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dirty="0">
                <a:solidFill>
                  <a:srgbClr val="0070C0"/>
                </a:solidFill>
              </a:rPr>
              <a:t>大事なものをしまい忘れる</a:t>
            </a:r>
          </a:p>
        </p:txBody>
      </p:sp>
      <p:sp>
        <p:nvSpPr>
          <p:cNvPr id="432138" name="AutoShape 10"/>
          <p:cNvSpPr>
            <a:spLocks noChangeArrowheads="1"/>
          </p:cNvSpPr>
          <p:nvPr/>
        </p:nvSpPr>
        <p:spPr bwMode="auto">
          <a:xfrm>
            <a:off x="1042988" y="2349500"/>
            <a:ext cx="576262" cy="1511300"/>
          </a:xfrm>
          <a:prstGeom prst="downArrow">
            <a:avLst>
              <a:gd name="adj1" fmla="val 50000"/>
              <a:gd name="adj2" fmla="val 65565"/>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32139" name="Text Box 11"/>
          <p:cNvSpPr txBox="1">
            <a:spLocks noChangeArrowheads="1"/>
          </p:cNvSpPr>
          <p:nvPr/>
        </p:nvSpPr>
        <p:spPr bwMode="auto">
          <a:xfrm>
            <a:off x="1619250" y="2487613"/>
            <a:ext cx="59055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2000"/>
              <a:t>自立心が強い性格「自分が忘れるわけなどない」</a:t>
            </a:r>
          </a:p>
          <a:p>
            <a:pPr>
              <a:spcBef>
                <a:spcPct val="50000"/>
              </a:spcBef>
            </a:pPr>
            <a:r>
              <a:rPr lang="ja-JP" altLang="en-US" sz="2000"/>
              <a:t>心ならずも家族に迷惑をかけている状況</a:t>
            </a:r>
            <a:endParaRPr lang="ja-JP" altLang="en-US"/>
          </a:p>
        </p:txBody>
      </p:sp>
      <p:sp>
        <p:nvSpPr>
          <p:cNvPr id="432140" name="Text Box 12"/>
          <p:cNvSpPr txBox="1">
            <a:spLocks noChangeArrowheads="1"/>
          </p:cNvSpPr>
          <p:nvPr/>
        </p:nvSpPr>
        <p:spPr bwMode="auto">
          <a:xfrm>
            <a:off x="827088" y="3924300"/>
            <a:ext cx="24479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dirty="0">
                <a:solidFill>
                  <a:srgbClr val="0070C0"/>
                </a:solidFill>
              </a:rPr>
              <a:t>人に盗られたと思い込む</a:t>
            </a:r>
          </a:p>
        </p:txBody>
      </p:sp>
      <p:sp>
        <p:nvSpPr>
          <p:cNvPr id="432141" name="Rectangle 13"/>
          <p:cNvSpPr>
            <a:spLocks noChangeArrowheads="1"/>
          </p:cNvSpPr>
          <p:nvPr/>
        </p:nvSpPr>
        <p:spPr bwMode="auto">
          <a:xfrm>
            <a:off x="611188" y="5084763"/>
            <a:ext cx="2736850" cy="504825"/>
          </a:xfrm>
          <a:prstGeom prst="rect">
            <a:avLst/>
          </a:prstGeom>
          <a:solidFill>
            <a:srgbClr val="FF99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32142" name="Text Box 14"/>
          <p:cNvSpPr txBox="1">
            <a:spLocks noChangeArrowheads="1"/>
          </p:cNvSpPr>
          <p:nvPr/>
        </p:nvSpPr>
        <p:spPr bwMode="auto">
          <a:xfrm>
            <a:off x="684213" y="5084763"/>
            <a:ext cx="2808287"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a:t>もの盗られ妄想</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15</a:t>
            </a:fld>
            <a:endParaRPr lang="en-US" altLang="ja-JP"/>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ChangeArrowheads="1"/>
          </p:cNvSpPr>
          <p:nvPr/>
        </p:nvSpPr>
        <p:spPr bwMode="auto">
          <a:xfrm>
            <a:off x="684213" y="1844675"/>
            <a:ext cx="7772400" cy="2089150"/>
          </a:xfrm>
          <a:prstGeom prst="rect">
            <a:avLst/>
          </a:prstGeom>
          <a:gradFill rotWithShape="1">
            <a:gsLst>
              <a:gs pos="100000">
                <a:srgbClr val="66FF99"/>
              </a:gs>
              <a:gs pos="100000">
                <a:srgbClr val="66FF99">
                  <a:gamma/>
                  <a:shade val="76471"/>
                  <a:invGamma/>
                </a:srgbClr>
              </a:gs>
            </a:gsLst>
            <a:lin ang="5400000" scaled="1"/>
          </a:gradFill>
          <a:ln>
            <a:noFill/>
          </a:ln>
          <a:effectLst/>
          <a:extLst/>
        </p:spPr>
        <p:txBody>
          <a:bodyPr anchor="ctr"/>
          <a:lstStyle/>
          <a:p>
            <a:pPr algn="ctr"/>
            <a:r>
              <a:rPr lang="ja-JP" altLang="en-US" sz="4400" dirty="0">
                <a:solidFill>
                  <a:schemeClr val="tx1"/>
                </a:solidFill>
                <a:latin typeface="Times New Roman" pitchFamily="18" charset="0"/>
              </a:rPr>
              <a:t>認知症の診断・治療</a:t>
            </a:r>
          </a:p>
        </p:txBody>
      </p:sp>
      <p:sp>
        <p:nvSpPr>
          <p:cNvPr id="2" name="スライド番号プレースホルダー 1"/>
          <p:cNvSpPr>
            <a:spLocks noGrp="1"/>
          </p:cNvSpPr>
          <p:nvPr>
            <p:ph type="sldNum" sz="quarter" idx="12"/>
          </p:nvPr>
        </p:nvSpPr>
        <p:spPr/>
        <p:txBody>
          <a:bodyPr/>
          <a:lstStyle/>
          <a:p>
            <a:fld id="{68E81F09-E234-427C-A950-7D63924AD2F1}" type="slidenum">
              <a:rPr lang="en-US" altLang="ja-JP" smtClean="0"/>
              <a:pPr/>
              <a:t>16</a:t>
            </a:fld>
            <a:endParaRPr lang="en-US" altLang="ja-JP"/>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5" grpId="0" nodeType="clickEffect">
                                  <p:stCondLst>
                                    <p:cond delay="0"/>
                                  </p:stCondLst>
                                  <p:childTnLst>
                                    <p:set>
                                      <p:cBhvr override="childStyle">
                                        <p:cTn id="6" dur="indefinite"/>
                                        <p:tgtEl>
                                          <p:spTgt spid="422914"/>
                                        </p:tgtEl>
                                        <p:attrNameLst>
                                          <p:attrName>style.fontStyle</p:attrName>
                                        </p:attrNameLst>
                                      </p:cBhvr>
                                      <p:to>
                                        <p:strVal val="normal"/>
                                      </p:to>
                                    </p:set>
                                    <p:set>
                                      <p:cBhvr override="childStyle">
                                        <p:cTn id="7" dur="indefinite"/>
                                        <p:tgtEl>
                                          <p:spTgt spid="422914"/>
                                        </p:tgtEl>
                                        <p:attrNameLst>
                                          <p:attrName>style.fontWeight</p:attrName>
                                        </p:attrNameLst>
                                      </p:cBhvr>
                                      <p:to>
                                        <p:strVal val="bold"/>
                                      </p:to>
                                    </p:set>
                                    <p:set>
                                      <p:cBhvr override="childStyle">
                                        <p:cTn id="8" dur="indefinite"/>
                                        <p:tgtEl>
                                          <p:spTgt spid="42291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79388" y="333375"/>
            <a:ext cx="6408737" cy="803275"/>
          </a:xfrm>
        </p:spPr>
        <p:txBody>
          <a:bodyPr/>
          <a:lstStyle/>
          <a:p>
            <a:r>
              <a:rPr lang="ja-JP" altLang="en-US" sz="4000" b="1" dirty="0">
                <a:solidFill>
                  <a:srgbClr val="C00000"/>
                </a:solidFill>
                <a:ea typeface="HG丸ｺﾞｼｯｸM-PRO" pitchFamily="50" charset="-128"/>
              </a:rPr>
              <a:t>早期診断、早期治療が重要</a:t>
            </a:r>
          </a:p>
        </p:txBody>
      </p:sp>
      <p:sp>
        <p:nvSpPr>
          <p:cNvPr id="430083" name="Rectangle 3"/>
          <p:cNvSpPr>
            <a:spLocks noGrp="1" noChangeArrowheads="1"/>
          </p:cNvSpPr>
          <p:nvPr>
            <p:ph idx="1"/>
          </p:nvPr>
        </p:nvSpPr>
        <p:spPr>
          <a:xfrm>
            <a:off x="685800" y="1125538"/>
            <a:ext cx="7772400" cy="5399087"/>
          </a:xfrm>
        </p:spPr>
        <p:txBody>
          <a:bodyPr>
            <a:normAutofit/>
          </a:bodyPr>
          <a:lstStyle/>
          <a:p>
            <a:pPr>
              <a:lnSpc>
                <a:spcPct val="90000"/>
              </a:lnSpc>
              <a:buFontTx/>
              <a:buNone/>
            </a:pPr>
            <a:r>
              <a:rPr lang="en-US" altLang="ja-JP" sz="2800"/>
              <a:t>○</a:t>
            </a:r>
            <a:r>
              <a:rPr lang="ja-JP" altLang="en-US" sz="2800"/>
              <a:t>治る病気や一時的な症状の場合がある</a:t>
            </a:r>
          </a:p>
          <a:p>
            <a:pPr>
              <a:lnSpc>
                <a:spcPct val="90000"/>
              </a:lnSpc>
              <a:buFontTx/>
              <a:buNone/>
            </a:pPr>
            <a:r>
              <a:rPr lang="ja-JP" altLang="en-US" sz="2800"/>
              <a:t>　　</a:t>
            </a:r>
            <a:r>
              <a:rPr lang="ja-JP" altLang="en-US" sz="2000"/>
              <a:t>脳腫瘍、甲状腺ホルモン異常などが原因の場合、外科的、内科的治療で良くなることもある</a:t>
            </a:r>
          </a:p>
          <a:p>
            <a:pPr>
              <a:lnSpc>
                <a:spcPct val="90000"/>
              </a:lnSpc>
              <a:buFontTx/>
              <a:buNone/>
            </a:pPr>
            <a:endParaRPr lang="ja-JP" altLang="en-US" sz="2800"/>
          </a:p>
          <a:p>
            <a:pPr>
              <a:lnSpc>
                <a:spcPct val="90000"/>
              </a:lnSpc>
              <a:buFontTx/>
              <a:buNone/>
            </a:pPr>
            <a:r>
              <a:rPr lang="ja-JP" altLang="en-US" sz="2800"/>
              <a:t>○早い時期に受診することのメリット</a:t>
            </a:r>
          </a:p>
          <a:p>
            <a:pPr>
              <a:lnSpc>
                <a:spcPct val="90000"/>
              </a:lnSpc>
              <a:buFontTx/>
              <a:buNone/>
            </a:pPr>
            <a:r>
              <a:rPr lang="ja-JP" altLang="en-US" sz="2000"/>
              <a:t>　　　アルツハイマー型では、薬で進行を遅らせることができ、健康に</a:t>
            </a:r>
          </a:p>
          <a:p>
            <a:pPr>
              <a:lnSpc>
                <a:spcPct val="90000"/>
              </a:lnSpc>
              <a:buFontTx/>
              <a:buNone/>
            </a:pPr>
            <a:r>
              <a:rPr lang="ja-JP" altLang="en-US" sz="2000"/>
              <a:t>　　　生活できる時間を長くすることができる</a:t>
            </a:r>
          </a:p>
          <a:p>
            <a:pPr>
              <a:lnSpc>
                <a:spcPct val="90000"/>
              </a:lnSpc>
              <a:buFontTx/>
              <a:buNone/>
            </a:pPr>
            <a:endParaRPr lang="ja-JP" altLang="en-US" sz="2800"/>
          </a:p>
          <a:p>
            <a:pPr>
              <a:lnSpc>
                <a:spcPct val="90000"/>
              </a:lnSpc>
              <a:buFontTx/>
              <a:buNone/>
            </a:pPr>
            <a:r>
              <a:rPr lang="ja-JP" altLang="en-US" sz="2800"/>
              <a:t>○初期は専門の医療機関の受診が不可欠</a:t>
            </a:r>
          </a:p>
          <a:p>
            <a:pPr>
              <a:lnSpc>
                <a:spcPct val="90000"/>
              </a:lnSpc>
              <a:buFontTx/>
              <a:buNone/>
            </a:pPr>
            <a:r>
              <a:rPr lang="ja-JP" altLang="en-US" sz="2000"/>
              <a:t>　　　認知症の診断は初期ほど難しい</a:t>
            </a:r>
          </a:p>
          <a:p>
            <a:pPr>
              <a:lnSpc>
                <a:spcPct val="90000"/>
              </a:lnSpc>
              <a:buFontTx/>
              <a:buNone/>
            </a:pPr>
            <a:r>
              <a:rPr lang="ja-JP" altLang="en-US" sz="2800"/>
              <a:t>　</a:t>
            </a:r>
          </a:p>
          <a:p>
            <a:pPr>
              <a:lnSpc>
                <a:spcPct val="90000"/>
              </a:lnSpc>
              <a:buFontTx/>
              <a:buNone/>
            </a:pPr>
            <a:r>
              <a:rPr lang="ja-JP" altLang="en-US" sz="2400"/>
              <a:t>　　★認知症疾患医療センター</a:t>
            </a:r>
            <a:r>
              <a:rPr lang="en-US" altLang="ja-JP" sz="2400"/>
              <a:t>(</a:t>
            </a:r>
            <a:r>
              <a:rPr lang="ja-JP" altLang="en-US" sz="2400"/>
              <a:t>佐世保中央病院）</a:t>
            </a:r>
          </a:p>
          <a:p>
            <a:pPr>
              <a:lnSpc>
                <a:spcPct val="90000"/>
              </a:lnSpc>
              <a:buFontTx/>
              <a:buNone/>
            </a:pPr>
            <a:r>
              <a:rPr lang="ja-JP" altLang="en-US" sz="2400"/>
              <a:t>　　　もしくは、かかりつけの医療機関にご相談を。</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17</a:t>
            </a:fld>
            <a:endParaRPr lang="en-US" altLang="ja-JP"/>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ChangeArrowheads="1"/>
          </p:cNvSpPr>
          <p:nvPr/>
        </p:nvSpPr>
        <p:spPr bwMode="auto">
          <a:xfrm>
            <a:off x="684213" y="1844675"/>
            <a:ext cx="7772400" cy="2089150"/>
          </a:xfrm>
          <a:prstGeom prst="rect">
            <a:avLst/>
          </a:prstGeom>
          <a:gradFill rotWithShape="1">
            <a:gsLst>
              <a:gs pos="100000">
                <a:srgbClr val="66FF99"/>
              </a:gs>
              <a:gs pos="100000">
                <a:srgbClr val="66FF99">
                  <a:gamma/>
                  <a:shade val="66275"/>
                  <a:invGamma/>
                </a:srgbClr>
              </a:gs>
            </a:gsLst>
            <a:lin ang="5400000" scaled="1"/>
          </a:gradFill>
          <a:ln>
            <a:noFill/>
          </a:ln>
          <a:effectLst/>
          <a:extLst/>
        </p:spPr>
        <p:txBody>
          <a:bodyPr anchor="ctr"/>
          <a:lstStyle/>
          <a:p>
            <a:pPr algn="ctr"/>
            <a:r>
              <a:rPr lang="ja-JP" altLang="en-US" sz="4400">
                <a:latin typeface="Times New Roman" pitchFamily="18" charset="0"/>
              </a:rPr>
              <a:t>各種制度の活用</a:t>
            </a:r>
          </a:p>
        </p:txBody>
      </p:sp>
      <p:sp>
        <p:nvSpPr>
          <p:cNvPr id="2" name="スライド番号プレースホルダー 1"/>
          <p:cNvSpPr>
            <a:spLocks noGrp="1"/>
          </p:cNvSpPr>
          <p:nvPr>
            <p:ph type="sldNum" sz="quarter" idx="12"/>
          </p:nvPr>
        </p:nvSpPr>
        <p:spPr/>
        <p:txBody>
          <a:bodyPr/>
          <a:lstStyle/>
          <a:p>
            <a:fld id="{68E81F09-E234-427C-A950-7D63924AD2F1}" type="slidenum">
              <a:rPr lang="en-US" altLang="ja-JP" smtClean="0"/>
              <a:pPr/>
              <a:t>18</a:t>
            </a:fld>
            <a:endParaRPr lang="en-US" altLang="ja-JP"/>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5" grpId="0" nodeType="clickEffect">
                                  <p:stCondLst>
                                    <p:cond delay="0"/>
                                  </p:stCondLst>
                                  <p:childTnLst>
                                    <p:set>
                                      <p:cBhvr override="childStyle">
                                        <p:cTn id="6" dur="indefinite"/>
                                        <p:tgtEl>
                                          <p:spTgt spid="423938"/>
                                        </p:tgtEl>
                                        <p:attrNameLst>
                                          <p:attrName>style.fontStyle</p:attrName>
                                        </p:attrNameLst>
                                      </p:cBhvr>
                                      <p:to>
                                        <p:strVal val="normal"/>
                                      </p:to>
                                    </p:set>
                                    <p:set>
                                      <p:cBhvr override="childStyle">
                                        <p:cTn id="7" dur="indefinite"/>
                                        <p:tgtEl>
                                          <p:spTgt spid="423938"/>
                                        </p:tgtEl>
                                        <p:attrNameLst>
                                          <p:attrName>style.fontWeight</p:attrName>
                                        </p:attrNameLst>
                                      </p:cBhvr>
                                      <p:to>
                                        <p:strVal val="bold"/>
                                      </p:to>
                                    </p:set>
                                    <p:set>
                                      <p:cBhvr override="childStyle">
                                        <p:cTn id="8" dur="indefinite"/>
                                        <p:tgtEl>
                                          <p:spTgt spid="42393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3323" name="Group 171"/>
          <p:cNvGraphicFramePr>
            <a:graphicFrameLocks noGrp="1"/>
          </p:cNvGraphicFramePr>
          <p:nvPr>
            <p:ph type="tbl" idx="1"/>
            <p:extLst>
              <p:ext uri="{D42A27DB-BD31-4B8C-83A1-F6EECF244321}">
                <p14:modId xmlns:p14="http://schemas.microsoft.com/office/powerpoint/2010/main" val="4147175739"/>
              </p:ext>
            </p:extLst>
          </p:nvPr>
        </p:nvGraphicFramePr>
        <p:xfrm>
          <a:off x="685800" y="1196975"/>
          <a:ext cx="8062913" cy="5111752"/>
        </p:xfrm>
        <a:graphic>
          <a:graphicData uri="http://schemas.openxmlformats.org/drawingml/2006/table">
            <a:tbl>
              <a:tblPr/>
              <a:tblGrid>
                <a:gridCol w="1114425"/>
                <a:gridCol w="2430463"/>
                <a:gridCol w="2349500"/>
                <a:gridCol w="2168525"/>
              </a:tblGrid>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類　型</a:t>
                      </a:r>
                      <a:endParaRPr kumimoji="1" lang="ja-JP" altLang="en-US" sz="14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rgbClr val="E6F4FD"/>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Ｐゴシック" pitchFamily="50" charset="-128"/>
                        </a:rPr>
                        <a:t>後　　見</a:t>
                      </a:r>
                      <a:endPar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rgbClr val="E6F4FD"/>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Ｐゴシック" pitchFamily="50" charset="-128"/>
                        </a:rPr>
                        <a:t>保　　佐</a:t>
                      </a:r>
                      <a:endParaRPr kumimoji="1" lang="ja-JP" altLang="en-US" sz="1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rgbClr val="E6F4FD"/>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Ｐゴシック" pitchFamily="50" charset="-128"/>
                        </a:rPr>
                        <a:t>補　　助</a:t>
                      </a:r>
                      <a:endParaRPr kumimoji="1" lang="ja-JP" altLang="en-US" sz="1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rgbClr val="E6F4FD"/>
                    </a:solidFill>
                  </a:tcPr>
                </a:tc>
              </a:tr>
              <a:tr h="1062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対象に</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なる人</a:t>
                      </a:r>
                      <a:endParaRPr kumimoji="1" lang="ja-JP" altLang="en-US" sz="1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rgbClr val="E6F4F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精神上の障害により事理を</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弁識する能力を欠く常況に</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ある者</a:t>
                      </a:r>
                      <a:endParaRPr kumimoji="1" lang="ja-JP" altLang="en-US" sz="1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74295" marR="74295" marT="8890" marB="8890"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精神上の障害により事理を</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弁識する能力が著しく不十</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分な者</a:t>
                      </a:r>
                      <a:endParaRPr kumimoji="1" lang="ja-JP" altLang="en-US" sz="1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74295" marR="74295" marT="8890" marB="8890"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精神上の障害により事理</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を弁識する能力が不十分</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な者</a:t>
                      </a:r>
                      <a:endParaRPr kumimoji="1" lang="ja-JP" altLang="en-US" sz="1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74295" marR="74295" marT="8890" marB="8890"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chemeClr val="bg1"/>
                    </a:solidFill>
                  </a:tcPr>
                </a:tc>
              </a:tr>
              <a:tr h="5445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Century" pitchFamily="18" charset="0"/>
                          <a:ea typeface="ＭＳ Ｐゴシック" pitchFamily="50" charset="-128"/>
                        </a:rPr>
                        <a:t>鑑定の要否</a:t>
                      </a:r>
                      <a:endParaRPr kumimoji="1" lang="ja-JP" altLang="en-US" sz="12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rgbClr val="E6F4FD"/>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原則として必要</a:t>
                      </a:r>
                      <a:endParaRPr kumimoji="1" lang="ja-JP" altLang="en-US" sz="1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Ｐゴシック" pitchFamily="50" charset="-128"/>
                        </a:rPr>
                        <a:t>原則として診断書等で可</a:t>
                      </a:r>
                      <a:endParaRPr kumimoji="1" lang="ja-JP" altLang="en-US" sz="1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chemeClr val="bg1"/>
                    </a:solidFill>
                  </a:tcPr>
                </a:tc>
              </a:tr>
              <a:tr h="288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Ｐゴシック" pitchFamily="50" charset="-128"/>
                        </a:rPr>
                        <a:t>申立人</a:t>
                      </a:r>
                      <a:endParaRPr kumimoji="1" lang="ja-JP" altLang="en-US" sz="1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rgbClr val="E6F4FD"/>
                    </a:solid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本人、配偶者、四親等内の親族、市町村長など</a:t>
                      </a:r>
                      <a:endParaRPr kumimoji="1" lang="ja-JP" altLang="en-US" sz="1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r>
              <a:tr h="801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Ｐゴシック" pitchFamily="50" charset="-128"/>
                        </a:rPr>
                        <a:t>申立時の</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Ｐゴシック" pitchFamily="50" charset="-128"/>
                        </a:rPr>
                        <a:t>本人の同意</a:t>
                      </a:r>
                      <a:endParaRPr kumimoji="1" lang="ja-JP" altLang="en-US" sz="1400" b="0" i="0" u="none" strike="noStrike" cap="none" normalizeH="0" baseline="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rgbClr val="E6F4FD"/>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不　　　要</a:t>
                      </a:r>
                      <a:endParaRPr kumimoji="1" lang="ja-JP" altLang="en-US" sz="1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必　　要</a:t>
                      </a:r>
                      <a:endParaRPr kumimoji="1" lang="ja-JP" altLang="en-US" sz="1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chemeClr val="bg1"/>
                    </a:solidFill>
                  </a:tcPr>
                </a:tc>
              </a:tr>
              <a:tr h="1063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同意</a:t>
                      </a:r>
                      <a:r>
                        <a:rPr kumimoji="1" lang="en-US" altLang="ja-JP" sz="11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a:t>
                      </a:r>
                      <a:r>
                        <a:rPr kumimoji="1" lang="ja-JP" altLang="en-US" sz="11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取消</a:t>
                      </a:r>
                      <a:r>
                        <a:rPr kumimoji="1" lang="en-US" altLang="ja-JP" sz="11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a:t>
                      </a:r>
                      <a:r>
                        <a:rPr kumimoji="1" lang="ja-JP" altLang="en-US" sz="11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権の範囲</a:t>
                      </a:r>
                      <a:endParaRPr kumimoji="1" lang="ja-JP" altLang="en-US" sz="2400" b="0" i="0" u="none" strike="noStrike" cap="none" normalizeH="0" baseline="0" smtClean="0">
                        <a:ln>
                          <a:noFill/>
                        </a:ln>
                        <a:solidFill>
                          <a:schemeClr val="tx1"/>
                        </a:solidFill>
                        <a:effectLst/>
                        <a:latin typeface="Times New Roman" pitchFamily="18" charset="0"/>
                        <a:ea typeface="ＭＳ 明朝" pitchFamily="17" charset="-128"/>
                        <a:cs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rgbClr val="E6F4F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Ｐゴシック" pitchFamily="50" charset="-128"/>
                        </a:rPr>
                        <a:t>日常生活に関する行為以外</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Ｐゴシック" pitchFamily="50" charset="-128"/>
                        </a:rPr>
                        <a:t>の行為</a:t>
                      </a:r>
                      <a:endParaRPr kumimoji="1" lang="ja-JP" altLang="en-US" sz="1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民法</a:t>
                      </a:r>
                      <a:r>
                        <a:rPr kumimoji="1" lang="en-US" altLang="ja-JP" sz="1400" b="1" i="0" u="none" strike="noStrike" cap="none" normalizeH="0" baseline="0" dirty="0" smtClean="0">
                          <a:ln>
                            <a:noFill/>
                          </a:ln>
                          <a:solidFill>
                            <a:schemeClr val="tx1"/>
                          </a:solidFill>
                          <a:effectLst/>
                          <a:latin typeface="Century" pitchFamily="18" charset="0"/>
                          <a:ea typeface="ＭＳ Ｐゴシック" pitchFamily="50" charset="-128"/>
                        </a:rPr>
                        <a:t>13</a:t>
                      </a: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条</a:t>
                      </a:r>
                      <a:r>
                        <a:rPr kumimoji="1" lang="en-US" altLang="ja-JP" sz="1400" b="1" i="0" u="none" strike="noStrike" cap="none" normalizeH="0" baseline="0" dirty="0" smtClean="0">
                          <a:ln>
                            <a:noFill/>
                          </a:ln>
                          <a:solidFill>
                            <a:schemeClr val="tx1"/>
                          </a:solidFill>
                          <a:effectLst/>
                          <a:latin typeface="Century" pitchFamily="18" charset="0"/>
                          <a:ea typeface="ＭＳ Ｐゴシック" pitchFamily="50" charset="-128"/>
                        </a:rPr>
                        <a:t>1</a:t>
                      </a: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項に定める行為</a:t>
                      </a:r>
                      <a:endParaRPr kumimoji="1" lang="ja-JP" altLang="en-US" sz="2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民法</a:t>
                      </a:r>
                      <a:r>
                        <a:rPr kumimoji="1" lang="en-US" altLang="ja-JP" sz="1400" b="1" i="0" u="none" strike="noStrike" cap="none" normalizeH="0" baseline="0" dirty="0" smtClean="0">
                          <a:ln>
                            <a:noFill/>
                          </a:ln>
                          <a:solidFill>
                            <a:schemeClr val="tx1"/>
                          </a:solidFill>
                          <a:effectLst/>
                          <a:latin typeface="ＭＳ Ｐゴシック" pitchFamily="50" charset="-128"/>
                          <a:ea typeface="ＭＳ Ｐゴシック" pitchFamily="50" charset="-128"/>
                        </a:rPr>
                        <a:t>13</a:t>
                      </a: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条</a:t>
                      </a:r>
                      <a:r>
                        <a:rPr kumimoji="1" lang="en-US" altLang="ja-JP" sz="1400" b="1" i="0" u="none" strike="noStrike" cap="none" normalizeH="0" baseline="0" dirty="0" smtClean="0">
                          <a:ln>
                            <a:noFill/>
                          </a:ln>
                          <a:solidFill>
                            <a:schemeClr val="tx1"/>
                          </a:solidFill>
                          <a:effectLst/>
                          <a:latin typeface="ＭＳ Ｐゴシック" pitchFamily="50" charset="-128"/>
                          <a:ea typeface="ＭＳ Ｐゴシック" pitchFamily="50" charset="-128"/>
                        </a:rPr>
                        <a:t>1</a:t>
                      </a: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項に定める行</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為の一部</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ja-JP"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本人の同意が必要</a:t>
                      </a: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chemeClr val="bg1"/>
                    </a:solidFill>
                  </a:tcPr>
                </a:tc>
              </a:tr>
              <a:tr h="1062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smtClean="0">
                          <a:ln>
                            <a:noFill/>
                          </a:ln>
                          <a:solidFill>
                            <a:schemeClr val="tx1"/>
                          </a:solidFill>
                          <a:effectLst/>
                          <a:latin typeface="Century" pitchFamily="18" charset="0"/>
                          <a:ea typeface="ＭＳ 明朝" pitchFamily="17" charset="-128"/>
                          <a:cs typeface="ＭＳ Ｐゴシック" pitchFamily="50" charset="-128"/>
                        </a:rPr>
                        <a:t>代理権の範囲</a:t>
                      </a:r>
                      <a:endParaRPr kumimoji="1" lang="ja-JP" altLang="en-US" sz="2400" b="0" i="0" u="none" strike="noStrike" cap="none" normalizeH="0" baseline="0" smtClean="0">
                        <a:ln>
                          <a:noFill/>
                        </a:ln>
                        <a:solidFill>
                          <a:schemeClr val="tx1"/>
                        </a:solidFill>
                        <a:effectLst/>
                        <a:latin typeface="Times New Roman" pitchFamily="18" charset="0"/>
                        <a:ea typeface="ＭＳ 明朝" pitchFamily="17" charset="-128"/>
                        <a:cs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rgbClr val="E6F4F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Ｐゴシック" pitchFamily="50" charset="-128"/>
                        </a:rPr>
                        <a:t>財産に関する法律行為につい</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Ｐゴシック" pitchFamily="50" charset="-128"/>
                        </a:rPr>
                        <a:t>ての包括的な代理権と財産管</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smtClean="0">
                          <a:ln>
                            <a:noFill/>
                          </a:ln>
                          <a:solidFill>
                            <a:schemeClr val="tx1"/>
                          </a:solidFill>
                          <a:effectLst/>
                          <a:latin typeface="Century" pitchFamily="18" charset="0"/>
                          <a:ea typeface="ＭＳ Ｐゴシック" pitchFamily="50" charset="-128"/>
                        </a:rPr>
                        <a:t>理権</a:t>
                      </a:r>
                      <a:endParaRPr kumimoji="1" lang="ja-JP" altLang="en-US" sz="1400" b="1" i="0" u="none" strike="noStrike" cap="none" normalizeH="0" baseline="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chemeClr val="bg1"/>
                    </a:solid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申立ての範囲内で、家庭裁判所が定める特定の法律行為</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Century" pitchFamily="18" charset="0"/>
                          <a:ea typeface="ＭＳ Ｐゴシック" pitchFamily="50" charset="-128"/>
                        </a:rPr>
                        <a:t>※</a:t>
                      </a:r>
                      <a:r>
                        <a:rPr kumimoji="1" lang="ja-JP" altLang="en-US" sz="1400" b="1" i="0" u="none" strike="noStrike" cap="none" normalizeH="0" baseline="0" dirty="0" smtClean="0">
                          <a:ln>
                            <a:noFill/>
                          </a:ln>
                          <a:solidFill>
                            <a:schemeClr val="tx1"/>
                          </a:solidFill>
                          <a:effectLst/>
                          <a:latin typeface="Century" pitchFamily="18" charset="0"/>
                          <a:ea typeface="ＭＳ Ｐゴシック" pitchFamily="50" charset="-128"/>
                        </a:rPr>
                        <a:t>本人の同意が必要</a:t>
                      </a:r>
                      <a:endParaRPr kumimoji="1" lang="ja-JP" altLang="en-US" sz="1400" b="1"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74295" marR="74295" marT="8890" marB="8890" anchor="ctr" horzOverflow="overflow">
                    <a:lnL w="12700" cap="flat" cmpd="sng" algn="ctr">
                      <a:solidFill>
                        <a:srgbClr val="B8B8B8"/>
                      </a:solidFill>
                      <a:prstDash val="solid"/>
                      <a:round/>
                      <a:headEnd type="none" w="med" len="med"/>
                      <a:tailEnd type="none" w="med" len="med"/>
                    </a:lnL>
                    <a:lnR w="12700" cap="flat" cmpd="sng" algn="ctr">
                      <a:solidFill>
                        <a:srgbClr val="B8B8B8"/>
                      </a:solidFill>
                      <a:prstDash val="solid"/>
                      <a:round/>
                      <a:headEnd type="none" w="med" len="med"/>
                      <a:tailEnd type="none" w="med" len="med"/>
                    </a:lnR>
                    <a:lnT w="12700" cap="flat" cmpd="sng" algn="ctr">
                      <a:solidFill>
                        <a:srgbClr val="B8B8B8"/>
                      </a:solidFill>
                      <a:prstDash val="solid"/>
                      <a:round/>
                      <a:headEnd type="none" w="med" len="med"/>
                      <a:tailEnd type="none" w="med" len="med"/>
                    </a:lnT>
                    <a:lnB w="12700" cap="flat" cmpd="sng" algn="ctr">
                      <a:solidFill>
                        <a:srgbClr val="B8B8B8"/>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r>
            </a:tbl>
          </a:graphicData>
        </a:graphic>
      </p:graphicFrame>
      <p:sp>
        <p:nvSpPr>
          <p:cNvPr id="433325" name="AutoShape 173"/>
          <p:cNvSpPr>
            <a:spLocks noChangeArrowheads="1"/>
          </p:cNvSpPr>
          <p:nvPr/>
        </p:nvSpPr>
        <p:spPr bwMode="auto">
          <a:xfrm>
            <a:off x="755650" y="333375"/>
            <a:ext cx="2879725" cy="574675"/>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pPr algn="l"/>
            <a:r>
              <a:rPr lang="ja-JP" altLang="en-US"/>
              <a:t>成年後見制度</a:t>
            </a:r>
          </a:p>
        </p:txBody>
      </p:sp>
      <p:sp>
        <p:nvSpPr>
          <p:cNvPr id="433326" name="Text Box 174"/>
          <p:cNvSpPr txBox="1">
            <a:spLocks noChangeArrowheads="1"/>
          </p:cNvSpPr>
          <p:nvPr/>
        </p:nvSpPr>
        <p:spPr bwMode="auto">
          <a:xfrm>
            <a:off x="3924300" y="404813"/>
            <a:ext cx="52197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a:t>・・・法的に高齢者の権利を守る</a:t>
            </a:r>
          </a:p>
        </p:txBody>
      </p:sp>
      <p:sp>
        <p:nvSpPr>
          <p:cNvPr id="2" name="スライド番号プレースホルダー 1"/>
          <p:cNvSpPr>
            <a:spLocks noGrp="1"/>
          </p:cNvSpPr>
          <p:nvPr>
            <p:ph type="sldNum" sz="quarter" idx="12"/>
          </p:nvPr>
        </p:nvSpPr>
        <p:spPr/>
        <p:txBody>
          <a:bodyPr/>
          <a:lstStyle/>
          <a:p>
            <a:fld id="{FA3CAEA7-0F87-4D36-AA9A-02A358107CD9}" type="slidenum">
              <a:rPr lang="en-US" altLang="ja-JP" smtClean="0"/>
              <a:pPr/>
              <a:t>19</a:t>
            </a:fld>
            <a:endParaRPr lang="en-US" altLang="ja-JP"/>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title"/>
          </p:nvPr>
        </p:nvSpPr>
        <p:spPr>
          <a:xfrm>
            <a:off x="288925" y="188913"/>
            <a:ext cx="8229600" cy="922337"/>
          </a:xfrm>
          <a:solidFill>
            <a:srgbClr val="FFFF99"/>
          </a:solidFill>
        </p:spPr>
        <p:txBody>
          <a:bodyPr/>
          <a:lstStyle/>
          <a:p>
            <a:pPr eaLnBrk="1" hangingPunct="1"/>
            <a:r>
              <a:rPr lang="ja-JP" altLang="en-US" sz="4000" b="1" smtClean="0"/>
              <a:t>高齢者数の推移</a:t>
            </a:r>
          </a:p>
        </p:txBody>
      </p:sp>
      <p:sp>
        <p:nvSpPr>
          <p:cNvPr id="56323" name="テキスト ボックス 1"/>
          <p:cNvSpPr txBox="1">
            <a:spLocks noChangeArrowheads="1"/>
          </p:cNvSpPr>
          <p:nvPr/>
        </p:nvSpPr>
        <p:spPr bwMode="auto">
          <a:xfrm>
            <a:off x="7308850" y="1192213"/>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b="1">
                <a:solidFill>
                  <a:srgbClr val="000000"/>
                </a:solidFill>
              </a:rPr>
              <a:t>単位：人</a:t>
            </a:r>
          </a:p>
        </p:txBody>
      </p:sp>
      <p:graphicFrame>
        <p:nvGraphicFramePr>
          <p:cNvPr id="56324" name="グラフ 4"/>
          <p:cNvGraphicFramePr>
            <a:graphicFrameLocks/>
          </p:cNvGraphicFramePr>
          <p:nvPr/>
        </p:nvGraphicFramePr>
        <p:xfrm>
          <a:off x="488950" y="1511300"/>
          <a:ext cx="7878763" cy="5137150"/>
        </p:xfrm>
        <a:graphic>
          <a:graphicData uri="http://schemas.openxmlformats.org/presentationml/2006/ole">
            <mc:AlternateContent xmlns:mc="http://schemas.openxmlformats.org/markup-compatibility/2006">
              <mc:Choice xmlns:v="urn:schemas-microsoft-com:vml" Requires="v">
                <p:oleObj spid="_x0000_s27650" name="グラフ" r:id="rId5" imgW="7882811" imgH="5145470" progId="Excel.Chart.8">
                  <p:embed/>
                </p:oleObj>
              </mc:Choice>
              <mc:Fallback>
                <p:oleObj name="グラフ" r:id="rId5" imgW="7882811" imgH="5145470"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950" y="1511300"/>
                        <a:ext cx="7878763"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0116090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7" name="AutoShape 5"/>
          <p:cNvSpPr>
            <a:spLocks noChangeArrowheads="1"/>
          </p:cNvSpPr>
          <p:nvPr/>
        </p:nvSpPr>
        <p:spPr bwMode="auto">
          <a:xfrm>
            <a:off x="684213" y="692150"/>
            <a:ext cx="4464050" cy="9144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pPr algn="l"/>
            <a:r>
              <a:rPr lang="ja-JP" altLang="en-US"/>
              <a:t>日常生活自立支援事業</a:t>
            </a:r>
          </a:p>
        </p:txBody>
      </p:sp>
      <p:sp>
        <p:nvSpPr>
          <p:cNvPr id="448515" name="Rectangle 3"/>
          <p:cNvSpPr>
            <a:spLocks noGrp="1" noChangeArrowheads="1"/>
          </p:cNvSpPr>
          <p:nvPr>
            <p:ph idx="1"/>
          </p:nvPr>
        </p:nvSpPr>
        <p:spPr>
          <a:xfrm>
            <a:off x="395288" y="1981200"/>
            <a:ext cx="8353425" cy="4114800"/>
          </a:xfrm>
        </p:spPr>
        <p:txBody>
          <a:bodyPr>
            <a:normAutofit/>
          </a:bodyPr>
          <a:lstStyle/>
          <a:p>
            <a:pPr>
              <a:buFontTx/>
              <a:buNone/>
            </a:pPr>
            <a:r>
              <a:rPr lang="ja-JP" altLang="en-US" dirty="0"/>
              <a:t>　</a:t>
            </a:r>
            <a:r>
              <a:rPr lang="ja-JP" altLang="en-US" sz="2800" dirty="0"/>
              <a:t>社会福祉協議会と契約を結んで、廉価な費用で以下のような支援を受けることができる</a:t>
            </a:r>
          </a:p>
          <a:p>
            <a:pPr>
              <a:buFontTx/>
              <a:buNone/>
            </a:pPr>
            <a:endParaRPr lang="ja-JP" altLang="en-US" sz="2800" dirty="0"/>
          </a:p>
          <a:p>
            <a:pPr>
              <a:buFontTx/>
              <a:buNone/>
            </a:pPr>
            <a:r>
              <a:rPr lang="ja-JP" altLang="en-US" sz="2800" dirty="0"/>
              <a:t>　○介護サービス利用の援助</a:t>
            </a:r>
          </a:p>
          <a:p>
            <a:pPr>
              <a:buFontTx/>
              <a:buNone/>
            </a:pPr>
            <a:r>
              <a:rPr lang="ja-JP" altLang="en-US" sz="2800" dirty="0"/>
              <a:t>　○日常的な現金管理の援助</a:t>
            </a:r>
          </a:p>
          <a:p>
            <a:pPr>
              <a:buFontTx/>
              <a:buNone/>
            </a:pPr>
            <a:r>
              <a:rPr lang="ja-JP" altLang="en-US" sz="2800" dirty="0"/>
              <a:t>　○通帳・実印などの大切なものの預かり</a:t>
            </a:r>
          </a:p>
          <a:p>
            <a:pPr>
              <a:buFontTx/>
              <a:buNone/>
            </a:pPr>
            <a:r>
              <a:rPr lang="ja-JP" altLang="en-US" sz="2800" dirty="0"/>
              <a:t>　　　サービス　など</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20</a:t>
            </a:fld>
            <a:endParaRPr lang="en-US" altLang="ja-JP"/>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ChangeArrowheads="1"/>
          </p:cNvSpPr>
          <p:nvPr/>
        </p:nvSpPr>
        <p:spPr bwMode="auto">
          <a:xfrm>
            <a:off x="684213" y="1844675"/>
            <a:ext cx="7772400" cy="2089150"/>
          </a:xfrm>
          <a:prstGeom prst="rect">
            <a:avLst/>
          </a:prstGeom>
          <a:gradFill rotWithShape="1">
            <a:gsLst>
              <a:gs pos="100000">
                <a:srgbClr val="66FF99"/>
              </a:gs>
              <a:gs pos="100000">
                <a:srgbClr val="66FF99">
                  <a:gamma/>
                  <a:shade val="66275"/>
                  <a:invGamma/>
                </a:srgbClr>
              </a:gs>
            </a:gsLst>
            <a:lin ang="5400000" scaled="1"/>
          </a:gradFill>
          <a:ln>
            <a:noFill/>
          </a:ln>
          <a:effectLst/>
          <a:extLst/>
        </p:spPr>
        <p:txBody>
          <a:bodyPr anchor="ctr"/>
          <a:lstStyle/>
          <a:p>
            <a:pPr algn="ctr"/>
            <a:r>
              <a:rPr lang="ja-JP" altLang="en-US" sz="4400" dirty="0">
                <a:solidFill>
                  <a:schemeClr val="tx1"/>
                </a:solidFill>
                <a:latin typeface="Times New Roman" pitchFamily="18" charset="0"/>
              </a:rPr>
              <a:t>認知症の予防</a:t>
            </a:r>
          </a:p>
        </p:txBody>
      </p:sp>
      <p:sp>
        <p:nvSpPr>
          <p:cNvPr id="2" name="スライド番号プレースホルダー 1"/>
          <p:cNvSpPr>
            <a:spLocks noGrp="1"/>
          </p:cNvSpPr>
          <p:nvPr>
            <p:ph type="sldNum" sz="quarter" idx="12"/>
          </p:nvPr>
        </p:nvSpPr>
        <p:spPr/>
        <p:txBody>
          <a:bodyPr/>
          <a:lstStyle/>
          <a:p>
            <a:fld id="{68E81F09-E234-427C-A950-7D63924AD2F1}" type="slidenum">
              <a:rPr lang="en-US" altLang="ja-JP" smtClean="0"/>
              <a:pPr/>
              <a:t>21</a:t>
            </a:fld>
            <a:endParaRPr lang="en-US" altLang="ja-JP"/>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5" grpId="0" nodeType="clickEffect">
                                  <p:stCondLst>
                                    <p:cond delay="0"/>
                                  </p:stCondLst>
                                  <p:childTnLst>
                                    <p:set>
                                      <p:cBhvr override="childStyle">
                                        <p:cTn id="6" dur="indefinite"/>
                                        <p:tgtEl>
                                          <p:spTgt spid="424962"/>
                                        </p:tgtEl>
                                        <p:attrNameLst>
                                          <p:attrName>style.fontStyle</p:attrName>
                                        </p:attrNameLst>
                                      </p:cBhvr>
                                      <p:to>
                                        <p:strVal val="normal"/>
                                      </p:to>
                                    </p:set>
                                    <p:set>
                                      <p:cBhvr override="childStyle">
                                        <p:cTn id="7" dur="indefinite"/>
                                        <p:tgtEl>
                                          <p:spTgt spid="424962"/>
                                        </p:tgtEl>
                                        <p:attrNameLst>
                                          <p:attrName>style.fontWeight</p:attrName>
                                        </p:attrNameLst>
                                      </p:cBhvr>
                                      <p:to>
                                        <p:strVal val="bold"/>
                                      </p:to>
                                    </p:set>
                                    <p:set>
                                      <p:cBhvr override="childStyle">
                                        <p:cTn id="8" dur="indefinite"/>
                                        <p:tgtEl>
                                          <p:spTgt spid="42496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685800" y="188913"/>
            <a:ext cx="7772400" cy="1143000"/>
          </a:xfrm>
        </p:spPr>
        <p:txBody>
          <a:bodyPr/>
          <a:lstStyle/>
          <a:p>
            <a:r>
              <a:rPr lang="ja-JP" altLang="en-US" sz="4000" b="1" u="sng"/>
              <a:t>認知症の予防についての考えかた</a:t>
            </a:r>
          </a:p>
        </p:txBody>
      </p:sp>
      <p:sp>
        <p:nvSpPr>
          <p:cNvPr id="434179" name="Rectangle 3"/>
          <p:cNvSpPr>
            <a:spLocks noGrp="1" noChangeArrowheads="1"/>
          </p:cNvSpPr>
          <p:nvPr>
            <p:ph type="body" idx="1"/>
          </p:nvPr>
        </p:nvSpPr>
        <p:spPr>
          <a:xfrm>
            <a:off x="684213" y="1773238"/>
            <a:ext cx="8064500" cy="4392612"/>
          </a:xfrm>
        </p:spPr>
        <p:txBody>
          <a:bodyPr/>
          <a:lstStyle/>
          <a:p>
            <a:pPr>
              <a:buFontTx/>
              <a:buNone/>
            </a:pPr>
            <a:r>
              <a:rPr lang="en-US" altLang="ja-JP" b="1"/>
              <a:t>○</a:t>
            </a:r>
            <a:r>
              <a:rPr lang="ja-JP" altLang="en-US" b="1"/>
              <a:t>発症のリスクを少なくする</a:t>
            </a:r>
            <a:endParaRPr lang="ja-JP" altLang="en-US"/>
          </a:p>
          <a:p>
            <a:pPr>
              <a:buFontTx/>
              <a:buNone/>
            </a:pPr>
            <a:r>
              <a:rPr lang="ja-JP" altLang="en-US"/>
              <a:t>⇒</a:t>
            </a:r>
            <a:r>
              <a:rPr lang="ja-JP" altLang="en-US">
                <a:solidFill>
                  <a:srgbClr val="FF0000"/>
                </a:solidFill>
              </a:rPr>
              <a:t>生活習慣（運動や食事）に気を配る</a:t>
            </a:r>
            <a:r>
              <a:rPr lang="ja-JP" altLang="en-US"/>
              <a:t>ことで、発症や進行を遅らせることが期待されている</a:t>
            </a:r>
          </a:p>
          <a:p>
            <a:pPr>
              <a:buFontTx/>
              <a:buNone/>
            </a:pPr>
            <a:endParaRPr lang="ja-JP" altLang="en-US"/>
          </a:p>
          <a:p>
            <a:pPr>
              <a:buFontTx/>
              <a:buNone/>
            </a:pPr>
            <a:r>
              <a:rPr lang="ja-JP" altLang="en-US"/>
              <a:t>　・高血圧、脂質異常症、肥満などの予防</a:t>
            </a:r>
          </a:p>
          <a:p>
            <a:pPr>
              <a:buFontTx/>
              <a:buNone/>
            </a:pPr>
            <a:r>
              <a:rPr lang="ja-JP" altLang="en-US"/>
              <a:t>　・楽しく運動すると記憶を司る「海馬」の働きが高まる</a:t>
            </a:r>
            <a:endParaRPr lang="ja-JP" altLang="en-US" b="1"/>
          </a:p>
          <a:p>
            <a:pPr>
              <a:buFontTx/>
              <a:buNone/>
            </a:pPr>
            <a:endParaRPr lang="en-US" altLang="ja-JP" sz="3400" b="1" i="1" u="sng">
              <a:solidFill>
                <a:schemeClr val="accent2"/>
              </a:solidFill>
            </a:endParaRP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22</a:t>
            </a:fld>
            <a:endParaRPr lang="en-US" altLang="ja-JP"/>
          </a:p>
        </p:txBody>
      </p:sp>
    </p:spTree>
    <p:extLst>
      <p:ext uri="{BB962C8B-B14F-4D97-AF65-F5344CB8AC3E}">
        <p14:creationId xmlns:p14="http://schemas.microsoft.com/office/powerpoint/2010/main" val="2173738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468313" y="260350"/>
            <a:ext cx="7772400" cy="874713"/>
          </a:xfrm>
        </p:spPr>
        <p:txBody>
          <a:bodyPr/>
          <a:lstStyle/>
          <a:p>
            <a:pPr algn="l"/>
            <a:r>
              <a:rPr lang="en-US" altLang="ja-JP" sz="3600" b="1"/>
              <a:t>○</a:t>
            </a:r>
            <a:r>
              <a:rPr lang="ja-JP" altLang="en-US" sz="3600" b="1"/>
              <a:t>脳の活性化を図る</a:t>
            </a:r>
          </a:p>
        </p:txBody>
      </p:sp>
      <p:sp>
        <p:nvSpPr>
          <p:cNvPr id="462851" name="Rectangle 3"/>
          <p:cNvSpPr>
            <a:spLocks noGrp="1" noChangeArrowheads="1"/>
          </p:cNvSpPr>
          <p:nvPr>
            <p:ph idx="1"/>
          </p:nvPr>
        </p:nvSpPr>
        <p:spPr>
          <a:xfrm>
            <a:off x="685800" y="1341439"/>
            <a:ext cx="8134350" cy="2663626"/>
          </a:xfrm>
        </p:spPr>
        <p:txBody>
          <a:bodyPr>
            <a:normAutofit/>
          </a:bodyPr>
          <a:lstStyle/>
          <a:p>
            <a:pPr>
              <a:buFontTx/>
              <a:buNone/>
            </a:pPr>
            <a:r>
              <a:rPr lang="en-US" altLang="ja-JP" sz="2800" dirty="0"/>
              <a:t>⇒</a:t>
            </a:r>
            <a:r>
              <a:rPr lang="ja-JP" altLang="en-US" sz="2800" dirty="0"/>
              <a:t>仲間と一緒に昔の出来事を</a:t>
            </a:r>
            <a:r>
              <a:rPr lang="ja-JP" altLang="en-US" sz="2800" b="1" dirty="0">
                <a:solidFill>
                  <a:srgbClr val="FF0000"/>
                </a:solidFill>
              </a:rPr>
              <a:t>話す</a:t>
            </a:r>
            <a:endParaRPr lang="ja-JP" altLang="en-US" sz="2800" b="1" dirty="0"/>
          </a:p>
          <a:p>
            <a:pPr>
              <a:buFontTx/>
              <a:buNone/>
            </a:pPr>
            <a:r>
              <a:rPr lang="ja-JP" altLang="en-US" sz="2800" dirty="0"/>
              <a:t>　　簡単な音読や計算などの</a:t>
            </a:r>
            <a:r>
              <a:rPr lang="ja-JP" altLang="en-US" sz="2800" b="1" dirty="0">
                <a:solidFill>
                  <a:srgbClr val="FF0000"/>
                </a:solidFill>
              </a:rPr>
              <a:t>学習</a:t>
            </a:r>
            <a:endParaRPr lang="ja-JP" altLang="en-US" sz="2800" b="1" dirty="0"/>
          </a:p>
          <a:p>
            <a:pPr>
              <a:buFontTx/>
              <a:buNone/>
            </a:pPr>
            <a:r>
              <a:rPr lang="ja-JP" altLang="en-US" sz="2800" dirty="0"/>
              <a:t>　　音楽や絵画などの</a:t>
            </a:r>
            <a:r>
              <a:rPr lang="ja-JP" altLang="en-US" sz="2800" b="1" dirty="0">
                <a:solidFill>
                  <a:srgbClr val="FF0000"/>
                </a:solidFill>
              </a:rPr>
              <a:t>趣味</a:t>
            </a:r>
            <a:r>
              <a:rPr lang="ja-JP" altLang="en-US" sz="2800" dirty="0"/>
              <a:t>をもつ</a:t>
            </a:r>
          </a:p>
          <a:p>
            <a:pPr>
              <a:buFontTx/>
              <a:buNone/>
            </a:pPr>
            <a:r>
              <a:rPr lang="ja-JP" altLang="en-US" sz="2800" dirty="0" smtClean="0"/>
              <a:t>⇒</a:t>
            </a:r>
            <a:r>
              <a:rPr lang="ja-JP" altLang="en-US" sz="2800" b="1" dirty="0" smtClean="0">
                <a:solidFill>
                  <a:srgbClr val="7030A0"/>
                </a:solidFill>
              </a:rPr>
              <a:t>平戸よかよか体操（住民主体の通いの場）</a:t>
            </a:r>
            <a:r>
              <a:rPr lang="ja-JP" altLang="en-US" sz="2800" dirty="0" smtClean="0"/>
              <a:t>や</a:t>
            </a:r>
            <a:r>
              <a:rPr lang="ja-JP" altLang="en-US" sz="2800" b="1" dirty="0" smtClean="0">
                <a:solidFill>
                  <a:srgbClr val="7030A0"/>
                </a:solidFill>
              </a:rPr>
              <a:t>いきいきサロン</a:t>
            </a:r>
            <a:r>
              <a:rPr lang="ja-JP" altLang="en-US" sz="2800" dirty="0" smtClean="0"/>
              <a:t>などに参加</a:t>
            </a:r>
            <a:r>
              <a:rPr lang="ja-JP" altLang="en-US" sz="2800" dirty="0"/>
              <a:t>する</a:t>
            </a:r>
          </a:p>
        </p:txBody>
      </p:sp>
      <p:sp>
        <p:nvSpPr>
          <p:cNvPr id="462853" name="AutoShape 5"/>
          <p:cNvSpPr>
            <a:spLocks noChangeArrowheads="1"/>
          </p:cNvSpPr>
          <p:nvPr/>
        </p:nvSpPr>
        <p:spPr bwMode="auto">
          <a:xfrm>
            <a:off x="251520" y="4451351"/>
            <a:ext cx="8569325" cy="1439862"/>
          </a:xfrm>
          <a:prstGeom prst="flowChartAlternateProcess">
            <a:avLst/>
          </a:prstGeom>
          <a:solidFill>
            <a:srgbClr val="FFFF66"/>
          </a:solidFill>
          <a:ln w="9525" algn="ctr">
            <a:solidFill>
              <a:schemeClr val="tx1"/>
            </a:solidFill>
            <a:miter lim="800000"/>
            <a:headEnd/>
            <a:tailEnd/>
          </a:ln>
          <a:effectLst/>
          <a:extLst/>
        </p:spPr>
        <p:txBody>
          <a:bodyPr wrap="none" lIns="74295" tIns="8890" rIns="74295" bIns="8890" anchor="ctr"/>
          <a:lstStyle/>
          <a:p>
            <a:pPr algn="l"/>
            <a:r>
              <a:rPr lang="en-US" altLang="ja-JP" sz="3600" i="1" u="sng" dirty="0">
                <a:solidFill>
                  <a:schemeClr val="tx1"/>
                </a:solidFill>
              </a:rPr>
              <a:t>★</a:t>
            </a:r>
            <a:r>
              <a:rPr lang="ja-JP" altLang="en-US" sz="3600" i="1" u="sng" dirty="0">
                <a:solidFill>
                  <a:schemeClr val="tx1"/>
                </a:solidFill>
              </a:rPr>
              <a:t>楽しく運動すること、</a:t>
            </a:r>
          </a:p>
          <a:p>
            <a:pPr algn="l"/>
            <a:r>
              <a:rPr lang="ja-JP" altLang="en-US" sz="3600" i="1" dirty="0">
                <a:solidFill>
                  <a:schemeClr val="tx1"/>
                </a:solidFill>
              </a:rPr>
              <a:t>　　　　　　　　</a:t>
            </a:r>
            <a:r>
              <a:rPr lang="ja-JP" altLang="en-US" sz="3600" i="1" u="sng" dirty="0">
                <a:solidFill>
                  <a:schemeClr val="tx1"/>
                </a:solidFill>
              </a:rPr>
              <a:t>楽しく過ごすことが大切！</a:t>
            </a:r>
          </a:p>
        </p:txBody>
      </p:sp>
      <p:sp>
        <p:nvSpPr>
          <p:cNvPr id="462854" name="Text Box 6"/>
          <p:cNvSpPr txBox="1">
            <a:spLocks noChangeArrowheads="1"/>
          </p:cNvSpPr>
          <p:nvPr/>
        </p:nvSpPr>
        <p:spPr bwMode="auto">
          <a:xfrm>
            <a:off x="1042988" y="5445125"/>
            <a:ext cx="2159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endParaRPr lang="ja-JP" altLang="ja-JP"/>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23</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62853">
                                            <p:txEl>
                                              <p:pRg st="0" end="0"/>
                                            </p:txEl>
                                          </p:spTgt>
                                        </p:tgtEl>
                                      </p:cBhvr>
                                      <p:by x="150000" y="150000"/>
                                    </p:animScale>
                                  </p:childTnLst>
                                </p:cTn>
                              </p:par>
                              <p:par>
                                <p:cTn id="7" presetID="6" presetClass="emph" presetSubtype="0" fill="hold" nodeType="withEffect">
                                  <p:stCondLst>
                                    <p:cond delay="0"/>
                                  </p:stCondLst>
                                  <p:childTnLst>
                                    <p:animScale>
                                      <p:cBhvr>
                                        <p:cTn id="8" dur="2000" fill="hold"/>
                                        <p:tgtEl>
                                          <p:spTgt spid="46285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ChangeArrowheads="1"/>
          </p:cNvSpPr>
          <p:nvPr/>
        </p:nvSpPr>
        <p:spPr bwMode="auto">
          <a:xfrm>
            <a:off x="684213" y="1844675"/>
            <a:ext cx="7772400" cy="2089150"/>
          </a:xfrm>
          <a:prstGeom prst="rect">
            <a:avLst/>
          </a:prstGeom>
          <a:gradFill rotWithShape="1">
            <a:gsLst>
              <a:gs pos="100000">
                <a:srgbClr val="66FF99"/>
              </a:gs>
              <a:gs pos="100000">
                <a:srgbClr val="66FF99">
                  <a:gamma/>
                  <a:shade val="76471"/>
                  <a:invGamma/>
                </a:srgbClr>
              </a:gs>
            </a:gsLst>
            <a:lin ang="5400000" scaled="1"/>
          </a:gradFill>
          <a:ln>
            <a:noFill/>
          </a:ln>
          <a:effectLst/>
          <a:extLst/>
        </p:spPr>
        <p:txBody>
          <a:bodyPr anchor="ctr"/>
          <a:lstStyle/>
          <a:p>
            <a:pPr algn="ctr"/>
            <a:r>
              <a:rPr lang="ja-JP" altLang="en-US" sz="4400" dirty="0">
                <a:solidFill>
                  <a:schemeClr val="tx1"/>
                </a:solidFill>
                <a:latin typeface="Times New Roman" pitchFamily="18" charset="0"/>
              </a:rPr>
              <a:t>認知症の人と接するときの</a:t>
            </a:r>
            <a:br>
              <a:rPr lang="ja-JP" altLang="en-US" sz="4400" dirty="0">
                <a:solidFill>
                  <a:schemeClr val="tx1"/>
                </a:solidFill>
                <a:latin typeface="Times New Roman" pitchFamily="18" charset="0"/>
              </a:rPr>
            </a:br>
            <a:r>
              <a:rPr lang="ja-JP" altLang="en-US" sz="4400" dirty="0">
                <a:solidFill>
                  <a:schemeClr val="tx1"/>
                </a:solidFill>
                <a:latin typeface="Times New Roman" pitchFamily="18" charset="0"/>
              </a:rPr>
              <a:t>心がまえ</a:t>
            </a:r>
          </a:p>
        </p:txBody>
      </p:sp>
      <p:sp>
        <p:nvSpPr>
          <p:cNvPr id="2" name="スライド番号プレースホルダー 1"/>
          <p:cNvSpPr>
            <a:spLocks noGrp="1"/>
          </p:cNvSpPr>
          <p:nvPr>
            <p:ph type="sldNum" sz="quarter" idx="12"/>
          </p:nvPr>
        </p:nvSpPr>
        <p:spPr/>
        <p:txBody>
          <a:bodyPr/>
          <a:lstStyle/>
          <a:p>
            <a:fld id="{68E81F09-E234-427C-A950-7D63924AD2F1}" type="slidenum">
              <a:rPr lang="en-US" altLang="ja-JP" smtClean="0"/>
              <a:pPr/>
              <a:t>24</a:t>
            </a:fld>
            <a:endParaRPr lang="en-US" altLang="ja-JP"/>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5" grpId="0" nodeType="clickEffect">
                                  <p:stCondLst>
                                    <p:cond delay="0"/>
                                  </p:stCondLst>
                                  <p:childTnLst>
                                    <p:set>
                                      <p:cBhvr override="childStyle">
                                        <p:cTn id="6" dur="indefinite"/>
                                        <p:tgtEl>
                                          <p:spTgt spid="425986"/>
                                        </p:tgtEl>
                                        <p:attrNameLst>
                                          <p:attrName>style.fontStyle</p:attrName>
                                        </p:attrNameLst>
                                      </p:cBhvr>
                                      <p:to>
                                        <p:strVal val="normal"/>
                                      </p:to>
                                    </p:set>
                                    <p:set>
                                      <p:cBhvr override="childStyle">
                                        <p:cTn id="7" dur="indefinite"/>
                                        <p:tgtEl>
                                          <p:spTgt spid="425986"/>
                                        </p:tgtEl>
                                        <p:attrNameLst>
                                          <p:attrName>style.fontWeight</p:attrName>
                                        </p:attrNameLst>
                                      </p:cBhvr>
                                      <p:to>
                                        <p:strVal val="bold"/>
                                      </p:to>
                                    </p:set>
                                    <p:set>
                                      <p:cBhvr override="childStyle">
                                        <p:cTn id="8" dur="indefinite"/>
                                        <p:tgtEl>
                                          <p:spTgt spid="42598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685800" y="260350"/>
            <a:ext cx="7772400" cy="1143000"/>
          </a:xfrm>
        </p:spPr>
        <p:txBody>
          <a:bodyPr/>
          <a:lstStyle/>
          <a:p>
            <a:pPr algn="l"/>
            <a:r>
              <a:rPr lang="en-US" altLang="ja-JP" sz="3200" b="1" u="sng" dirty="0"/>
              <a:t>○</a:t>
            </a:r>
            <a:r>
              <a:rPr lang="ja-JP" altLang="en-US" sz="3200" b="1" u="sng" dirty="0"/>
              <a:t>認知症の本人には自覚がある</a:t>
            </a:r>
          </a:p>
        </p:txBody>
      </p:sp>
      <p:sp>
        <p:nvSpPr>
          <p:cNvPr id="463875" name="Rectangle 3"/>
          <p:cNvSpPr>
            <a:spLocks noGrp="1" noChangeArrowheads="1"/>
          </p:cNvSpPr>
          <p:nvPr>
            <p:ph idx="1"/>
          </p:nvPr>
        </p:nvSpPr>
        <p:spPr>
          <a:xfrm>
            <a:off x="685800" y="1341438"/>
            <a:ext cx="7772400" cy="5040312"/>
          </a:xfrm>
        </p:spPr>
        <p:txBody>
          <a:bodyPr>
            <a:normAutofit/>
          </a:bodyPr>
          <a:lstStyle/>
          <a:p>
            <a:pPr>
              <a:buFontTx/>
              <a:buNone/>
            </a:pPr>
            <a:r>
              <a:rPr lang="ja-JP" altLang="en-US" sz="2800" b="1" dirty="0" smtClean="0"/>
              <a:t>認知症の症状に、最初に気づくのは本人。</a:t>
            </a:r>
          </a:p>
          <a:p>
            <a:pPr>
              <a:buFontTx/>
              <a:buNone/>
            </a:pPr>
            <a:r>
              <a:rPr lang="ja-JP" altLang="en-US" sz="2800" b="1" dirty="0" smtClean="0"/>
              <a:t>不安、苦しみ、悲しみ</a:t>
            </a:r>
          </a:p>
          <a:p>
            <a:pPr>
              <a:buFontTx/>
              <a:buNone/>
            </a:pPr>
            <a:endParaRPr lang="ja-JP" altLang="en-US" b="1" dirty="0"/>
          </a:p>
          <a:p>
            <a:pPr>
              <a:buFontTx/>
              <a:buNone/>
            </a:pPr>
            <a:endParaRPr lang="en-US" altLang="ja-JP" sz="2800" dirty="0" smtClean="0"/>
          </a:p>
          <a:p>
            <a:pPr>
              <a:buFontTx/>
              <a:buNone/>
            </a:pPr>
            <a:r>
              <a:rPr lang="ja-JP" altLang="en-US" sz="2800" dirty="0" smtClean="0"/>
              <a:t>物忘れ</a:t>
            </a:r>
            <a:r>
              <a:rPr lang="ja-JP" altLang="en-US" sz="2800" dirty="0"/>
              <a:t>を否定「忘れてなんかいない」</a:t>
            </a:r>
          </a:p>
          <a:p>
            <a:pPr>
              <a:buFontTx/>
              <a:buNone/>
            </a:pPr>
            <a:r>
              <a:rPr lang="ja-JP" altLang="en-US" sz="2800" dirty="0"/>
              <a:t>受診を拒否する「病院には行かない」</a:t>
            </a:r>
          </a:p>
          <a:p>
            <a:pPr>
              <a:buFontTx/>
              <a:buNone/>
            </a:pPr>
            <a:endParaRPr lang="ja-JP" altLang="en-US" dirty="0"/>
          </a:p>
          <a:p>
            <a:pPr>
              <a:buFontTx/>
              <a:buNone/>
            </a:pPr>
            <a:r>
              <a:rPr lang="ja-JP" altLang="en-US" sz="2800" b="1" i="1" dirty="0">
                <a:solidFill>
                  <a:srgbClr val="C00000"/>
                </a:solidFill>
              </a:rPr>
              <a:t>「認知症という病気になった人の</a:t>
            </a:r>
          </a:p>
          <a:p>
            <a:pPr>
              <a:buFontTx/>
              <a:buNone/>
            </a:pPr>
            <a:r>
              <a:rPr lang="ja-JP" altLang="en-US" sz="2800" b="1" i="1" dirty="0">
                <a:solidFill>
                  <a:srgbClr val="C00000"/>
                </a:solidFill>
              </a:rPr>
              <a:t>　　　　</a:t>
            </a:r>
            <a:r>
              <a:rPr lang="ja-JP" altLang="en-US" sz="2800" b="1" i="1" dirty="0" smtClean="0">
                <a:solidFill>
                  <a:srgbClr val="C00000"/>
                </a:solidFill>
              </a:rPr>
              <a:t>隠された</a:t>
            </a:r>
            <a:r>
              <a:rPr lang="ja-JP" altLang="en-US" sz="2800" b="1" i="1" dirty="0">
                <a:solidFill>
                  <a:srgbClr val="C00000"/>
                </a:solidFill>
              </a:rPr>
              <a:t>悲しみの表現である」</a:t>
            </a:r>
          </a:p>
          <a:p>
            <a:pPr>
              <a:buFontTx/>
              <a:buNone/>
            </a:pPr>
            <a:endParaRPr lang="en-US" altLang="ja-JP" b="1" dirty="0"/>
          </a:p>
        </p:txBody>
      </p:sp>
      <p:sp>
        <p:nvSpPr>
          <p:cNvPr id="463876" name="AutoShape 4"/>
          <p:cNvSpPr>
            <a:spLocks noChangeArrowheads="1"/>
          </p:cNvSpPr>
          <p:nvPr/>
        </p:nvSpPr>
        <p:spPr bwMode="auto">
          <a:xfrm>
            <a:off x="3059832" y="2612668"/>
            <a:ext cx="1439862" cy="576263"/>
          </a:xfrm>
          <a:prstGeom prst="downArrow">
            <a:avLst>
              <a:gd name="adj1" fmla="val 50000"/>
              <a:gd name="adj2" fmla="val 25000"/>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25</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3875">
                                            <p:txEl>
                                              <p:pRg st="7" end="7"/>
                                            </p:txEl>
                                          </p:spTgt>
                                        </p:tgtEl>
                                        <p:attrNameLst>
                                          <p:attrName>style.visibility</p:attrName>
                                        </p:attrNameLst>
                                      </p:cBhvr>
                                      <p:to>
                                        <p:strVal val="visible"/>
                                      </p:to>
                                    </p:set>
                                    <p:animEffect transition="in" filter="box(in)">
                                      <p:cBhvr>
                                        <p:cTn id="7" dur="500"/>
                                        <p:tgtEl>
                                          <p:spTgt spid="463875">
                                            <p:txEl>
                                              <p:pRg st="7" end="7"/>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63875">
                                            <p:txEl>
                                              <p:pRg st="8" end="8"/>
                                            </p:txEl>
                                          </p:spTgt>
                                        </p:tgtEl>
                                        <p:attrNameLst>
                                          <p:attrName>style.visibility</p:attrName>
                                        </p:attrNameLst>
                                      </p:cBhvr>
                                      <p:to>
                                        <p:strVal val="visible"/>
                                      </p:to>
                                    </p:set>
                                    <p:animEffect transition="in" filter="box(in)">
                                      <p:cBhvr>
                                        <p:cTn id="10" dur="500"/>
                                        <p:tgtEl>
                                          <p:spTgt spid="4638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685800" y="404813"/>
            <a:ext cx="7989888" cy="3671887"/>
          </a:xfrm>
        </p:spPr>
        <p:txBody>
          <a:bodyPr/>
          <a:lstStyle/>
          <a:p>
            <a:pPr algn="l"/>
            <a:r>
              <a:rPr lang="en-US" altLang="ja-JP" sz="3200" b="1" u="sng"/>
              <a:t>○</a:t>
            </a:r>
            <a:r>
              <a:rPr lang="ja-JP" altLang="en-US" sz="3200" b="1" u="sng"/>
              <a:t>こころのバリアフリーを</a:t>
            </a:r>
            <a:r>
              <a:rPr lang="ja-JP" altLang="en-US" sz="3200" b="1"/>
              <a:t/>
            </a:r>
            <a:br>
              <a:rPr lang="ja-JP" altLang="en-US" sz="3200" b="1"/>
            </a:br>
            <a:r>
              <a:rPr lang="ja-JP" altLang="en-US" sz="3200" b="1"/>
              <a:t/>
            </a:r>
            <a:br>
              <a:rPr lang="ja-JP" altLang="en-US" sz="3200" b="1"/>
            </a:br>
            <a:r>
              <a:rPr lang="ja-JP" altLang="en-US" sz="3200"/>
              <a:t>⇒交通機関や商店など、まちのあらゆるところに、温かく見守り適切な支援をする人がいれば、認知症があっても外出ができ、自分でやれることも増える</a:t>
            </a:r>
            <a:endParaRPr lang="ja-JP" altLang="en-US" sz="3600" b="1" i="1">
              <a:solidFill>
                <a:schemeClr val="accent2"/>
              </a:solidFill>
            </a:endParaRPr>
          </a:p>
        </p:txBody>
      </p:sp>
      <p:sp>
        <p:nvSpPr>
          <p:cNvPr id="450565" name="Text Box 5"/>
          <p:cNvSpPr txBox="1">
            <a:spLocks noChangeArrowheads="1"/>
          </p:cNvSpPr>
          <p:nvPr/>
        </p:nvSpPr>
        <p:spPr bwMode="auto">
          <a:xfrm>
            <a:off x="971550" y="4724400"/>
            <a:ext cx="7561263"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3600" i="1" dirty="0">
                <a:solidFill>
                  <a:srgbClr val="C00000"/>
                </a:solidFill>
              </a:rPr>
              <a:t>「さりげなく援助できる、人間杖になる」</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26</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50565">
                                            <p:txEl>
                                              <p:pRg st="0" end="0"/>
                                            </p:txEl>
                                          </p:spTgt>
                                        </p:tgtEl>
                                        <p:attrNameLst>
                                          <p:attrName>style.visibility</p:attrName>
                                        </p:attrNameLst>
                                      </p:cBhvr>
                                      <p:to>
                                        <p:strVal val="visible"/>
                                      </p:to>
                                    </p:set>
                                    <p:animEffect transition="in" filter="box(in)">
                                      <p:cBhvr>
                                        <p:cTn id="7" dur="500"/>
                                        <p:tgtEl>
                                          <p:spTgt spid="4505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3" name="Rectangle 3"/>
          <p:cNvSpPr>
            <a:spLocks noGrp="1" noChangeArrowheads="1"/>
          </p:cNvSpPr>
          <p:nvPr>
            <p:ph idx="1"/>
          </p:nvPr>
        </p:nvSpPr>
        <p:spPr>
          <a:xfrm>
            <a:off x="685800" y="693738"/>
            <a:ext cx="7772400" cy="5543550"/>
          </a:xfrm>
        </p:spPr>
        <p:txBody>
          <a:bodyPr>
            <a:normAutofit/>
          </a:bodyPr>
          <a:lstStyle/>
          <a:p>
            <a:pPr>
              <a:lnSpc>
                <a:spcPct val="90000"/>
              </a:lnSpc>
              <a:buFontTx/>
              <a:buNone/>
            </a:pPr>
            <a:r>
              <a:rPr lang="en-US" altLang="ja-JP" sz="2800" b="1" u="sng" dirty="0"/>
              <a:t>○</a:t>
            </a:r>
            <a:r>
              <a:rPr lang="ja-JP" altLang="en-US" sz="2800" b="1" u="sng" dirty="0"/>
              <a:t>かかわる人の心がまえ</a:t>
            </a:r>
          </a:p>
          <a:p>
            <a:pPr>
              <a:lnSpc>
                <a:spcPct val="90000"/>
              </a:lnSpc>
              <a:buFontTx/>
              <a:buNone/>
            </a:pPr>
            <a:endParaRPr lang="ja-JP" altLang="en-US" sz="2800" b="1" dirty="0"/>
          </a:p>
          <a:p>
            <a:pPr>
              <a:lnSpc>
                <a:spcPct val="90000"/>
              </a:lnSpc>
              <a:buFontTx/>
              <a:buNone/>
            </a:pPr>
            <a:r>
              <a:rPr lang="ja-JP" altLang="en-US" sz="2800" dirty="0"/>
              <a:t>⇒認知症という病気を理解したうえで、</a:t>
            </a:r>
            <a:r>
              <a:rPr lang="en-US" altLang="ja-JP" sz="2800" dirty="0"/>
              <a:t>『</a:t>
            </a:r>
            <a:r>
              <a:rPr lang="ja-JP" altLang="en-US" sz="2800" dirty="0"/>
              <a:t>自分だったらどう生きていくか</a:t>
            </a:r>
            <a:r>
              <a:rPr lang="en-US" altLang="ja-JP" sz="2800" dirty="0"/>
              <a:t>』</a:t>
            </a:r>
            <a:r>
              <a:rPr lang="ja-JP" altLang="en-US" sz="2800" dirty="0"/>
              <a:t>ということを考えながら、支援していく姿勢が大切である</a:t>
            </a:r>
          </a:p>
          <a:p>
            <a:pPr>
              <a:lnSpc>
                <a:spcPct val="90000"/>
              </a:lnSpc>
              <a:buFontTx/>
              <a:buNone/>
            </a:pPr>
            <a:endParaRPr lang="ja-JP" altLang="en-US" sz="2800" dirty="0"/>
          </a:p>
          <a:p>
            <a:pPr>
              <a:lnSpc>
                <a:spcPct val="90000"/>
              </a:lnSpc>
              <a:buFontTx/>
              <a:buNone/>
            </a:pPr>
            <a:r>
              <a:rPr lang="ja-JP" altLang="en-US" sz="2800" dirty="0"/>
              <a:t>　認知症がある人は感情に敏感。</a:t>
            </a:r>
          </a:p>
          <a:p>
            <a:pPr>
              <a:lnSpc>
                <a:spcPct val="90000"/>
              </a:lnSpc>
              <a:buFontTx/>
              <a:buNone/>
            </a:pPr>
            <a:r>
              <a:rPr lang="ja-JP" altLang="en-US" sz="2800" dirty="0"/>
              <a:t>　よい感情を抱かせるように対応すること</a:t>
            </a:r>
          </a:p>
          <a:p>
            <a:pPr>
              <a:lnSpc>
                <a:spcPct val="90000"/>
              </a:lnSpc>
              <a:buFontTx/>
              <a:buNone/>
            </a:pPr>
            <a:endParaRPr lang="ja-JP" altLang="en-US" dirty="0"/>
          </a:p>
          <a:p>
            <a:pPr>
              <a:lnSpc>
                <a:spcPct val="90000"/>
              </a:lnSpc>
              <a:buFontTx/>
              <a:buNone/>
            </a:pPr>
            <a:r>
              <a:rPr lang="ja-JP" altLang="en-US" dirty="0"/>
              <a:t>　</a:t>
            </a:r>
            <a:r>
              <a:rPr lang="ja-JP" altLang="en-US" sz="3600" b="1" i="1" dirty="0">
                <a:solidFill>
                  <a:srgbClr val="C00000"/>
                </a:solidFill>
              </a:rPr>
              <a:t>「さりげなく、自然に」</a:t>
            </a:r>
          </a:p>
          <a:p>
            <a:pPr>
              <a:lnSpc>
                <a:spcPct val="90000"/>
              </a:lnSpc>
              <a:buFontTx/>
              <a:buNone/>
            </a:pPr>
            <a:endParaRPr lang="ja-JP" altLang="en-US" dirty="0"/>
          </a:p>
          <a:p>
            <a:pPr>
              <a:lnSpc>
                <a:spcPct val="90000"/>
              </a:lnSpc>
              <a:buFontTx/>
              <a:buNone/>
            </a:pPr>
            <a:endParaRPr lang="en-US" altLang="ja-JP" dirty="0"/>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27</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5203">
                                            <p:txEl>
                                              <p:pRg st="7" end="7"/>
                                            </p:txEl>
                                          </p:spTgt>
                                        </p:tgtEl>
                                        <p:attrNameLst>
                                          <p:attrName>style.visibility</p:attrName>
                                        </p:attrNameLst>
                                      </p:cBhvr>
                                      <p:to>
                                        <p:strVal val="visible"/>
                                      </p:to>
                                    </p:set>
                                    <p:animEffect transition="in" filter="box(in)">
                                      <p:cBhvr>
                                        <p:cTn id="7" dur="500"/>
                                        <p:tgtEl>
                                          <p:spTgt spid="435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260350"/>
            <a:ext cx="7772400" cy="658813"/>
          </a:xfrm>
        </p:spPr>
        <p:txBody>
          <a:bodyPr/>
          <a:lstStyle/>
          <a:p>
            <a:r>
              <a:rPr lang="ja-JP" altLang="en-US" sz="2800" b="1" u="sng">
                <a:ea typeface="HG丸ｺﾞｼｯｸM-PRO" pitchFamily="50" charset="-128"/>
              </a:rPr>
              <a:t>認知症介護をしている家族の気持ちを理解する</a:t>
            </a:r>
          </a:p>
        </p:txBody>
      </p:sp>
      <p:sp>
        <p:nvSpPr>
          <p:cNvPr id="440325" name="Oval 5"/>
          <p:cNvSpPr>
            <a:spLocks noChangeArrowheads="1"/>
          </p:cNvSpPr>
          <p:nvPr/>
        </p:nvSpPr>
        <p:spPr bwMode="auto">
          <a:xfrm>
            <a:off x="827088" y="1341438"/>
            <a:ext cx="1143000" cy="930275"/>
          </a:xfrm>
          <a:prstGeom prst="ellipse">
            <a:avLst/>
          </a:prstGeom>
          <a:solidFill>
            <a:srgbClr val="FFCC99">
              <a:alpha val="8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pPr algn="ctr"/>
            <a:r>
              <a:rPr lang="ja-JP" altLang="en-US" sz="1400" b="0">
                <a:latin typeface="HGP創英角ｺﾞｼｯｸUB" pitchFamily="50" charset="-128"/>
                <a:ea typeface="HGP創英角ｺﾞｼｯｸUB" pitchFamily="50" charset="-128"/>
              </a:rPr>
              <a:t>第１</a:t>
            </a:r>
          </a:p>
          <a:p>
            <a:pPr algn="ctr"/>
            <a:r>
              <a:rPr lang="ja-JP" altLang="en-US" sz="1400" b="0">
                <a:latin typeface="HGP創英角ｺﾞｼｯｸUB" pitchFamily="50" charset="-128"/>
                <a:ea typeface="HGP創英角ｺﾞｼｯｸUB" pitchFamily="50" charset="-128"/>
              </a:rPr>
              <a:t>ステップ</a:t>
            </a:r>
            <a:endParaRPr lang="ja-JP" altLang="en-US"/>
          </a:p>
        </p:txBody>
      </p:sp>
      <p:sp>
        <p:nvSpPr>
          <p:cNvPr id="440327" name="Oval 7"/>
          <p:cNvSpPr>
            <a:spLocks noChangeArrowheads="1"/>
          </p:cNvSpPr>
          <p:nvPr/>
        </p:nvSpPr>
        <p:spPr bwMode="auto">
          <a:xfrm>
            <a:off x="2987675" y="1268413"/>
            <a:ext cx="1143000" cy="930275"/>
          </a:xfrm>
          <a:prstGeom prst="ellipse">
            <a:avLst/>
          </a:prstGeom>
          <a:solidFill>
            <a:srgbClr val="FFCC99">
              <a:alpha val="8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pPr algn="ctr"/>
            <a:r>
              <a:rPr lang="ja-JP" altLang="en-US" sz="1400" b="0">
                <a:latin typeface="HGP創英角ｺﾞｼｯｸUB" pitchFamily="50" charset="-128"/>
                <a:ea typeface="HGP創英角ｺﾞｼｯｸUB" pitchFamily="50" charset="-128"/>
              </a:rPr>
              <a:t>第２</a:t>
            </a:r>
          </a:p>
          <a:p>
            <a:pPr algn="ctr"/>
            <a:r>
              <a:rPr lang="ja-JP" altLang="en-US" sz="1400" b="0">
                <a:latin typeface="HGP創英角ｺﾞｼｯｸUB" pitchFamily="50" charset="-128"/>
                <a:ea typeface="HGP創英角ｺﾞｼｯｸUB" pitchFamily="50" charset="-128"/>
              </a:rPr>
              <a:t>ステップ</a:t>
            </a:r>
            <a:endParaRPr lang="ja-JP" altLang="en-US"/>
          </a:p>
        </p:txBody>
      </p:sp>
      <p:sp>
        <p:nvSpPr>
          <p:cNvPr id="440328" name="Oval 8"/>
          <p:cNvSpPr>
            <a:spLocks noChangeArrowheads="1"/>
          </p:cNvSpPr>
          <p:nvPr/>
        </p:nvSpPr>
        <p:spPr bwMode="auto">
          <a:xfrm>
            <a:off x="5219700" y="1268413"/>
            <a:ext cx="1143000" cy="930275"/>
          </a:xfrm>
          <a:prstGeom prst="ellipse">
            <a:avLst/>
          </a:prstGeom>
          <a:solidFill>
            <a:srgbClr val="FFCC99">
              <a:alpha val="8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pPr algn="ctr"/>
            <a:r>
              <a:rPr lang="ja-JP" altLang="en-US" sz="1400" b="0">
                <a:latin typeface="HGP創英角ｺﾞｼｯｸUB" pitchFamily="50" charset="-128"/>
                <a:ea typeface="HGP創英角ｺﾞｼｯｸUB" pitchFamily="50" charset="-128"/>
              </a:rPr>
              <a:t>第３</a:t>
            </a:r>
          </a:p>
          <a:p>
            <a:pPr algn="ctr"/>
            <a:r>
              <a:rPr lang="ja-JP" altLang="en-US" sz="1400" b="0">
                <a:latin typeface="HGP創英角ｺﾞｼｯｸUB" pitchFamily="50" charset="-128"/>
                <a:ea typeface="HGP創英角ｺﾞｼｯｸUB" pitchFamily="50" charset="-128"/>
              </a:rPr>
              <a:t>ステップ</a:t>
            </a:r>
            <a:endParaRPr lang="ja-JP" altLang="en-US"/>
          </a:p>
        </p:txBody>
      </p:sp>
      <p:sp>
        <p:nvSpPr>
          <p:cNvPr id="440329" name="Oval 9"/>
          <p:cNvSpPr>
            <a:spLocks noChangeArrowheads="1"/>
          </p:cNvSpPr>
          <p:nvPr/>
        </p:nvSpPr>
        <p:spPr bwMode="auto">
          <a:xfrm>
            <a:off x="7380288" y="1268413"/>
            <a:ext cx="1143000" cy="930275"/>
          </a:xfrm>
          <a:prstGeom prst="ellipse">
            <a:avLst/>
          </a:prstGeom>
          <a:solidFill>
            <a:srgbClr val="FFCC99">
              <a:alpha val="8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pPr algn="ctr"/>
            <a:r>
              <a:rPr lang="ja-JP" altLang="en-US" sz="1400" b="0">
                <a:latin typeface="HGP創英角ｺﾞｼｯｸUB" pitchFamily="50" charset="-128"/>
                <a:ea typeface="HGP創英角ｺﾞｼｯｸUB" pitchFamily="50" charset="-128"/>
              </a:rPr>
              <a:t>第４</a:t>
            </a:r>
          </a:p>
          <a:p>
            <a:pPr algn="ctr"/>
            <a:r>
              <a:rPr lang="ja-JP" altLang="en-US" sz="1400" b="0">
                <a:latin typeface="HGP創英角ｺﾞｼｯｸUB" pitchFamily="50" charset="-128"/>
                <a:ea typeface="HGP創英角ｺﾞｼｯｸUB" pitchFamily="50" charset="-128"/>
              </a:rPr>
              <a:t>ステップ</a:t>
            </a:r>
            <a:endParaRPr lang="ja-JP" altLang="en-US"/>
          </a:p>
        </p:txBody>
      </p:sp>
      <p:sp>
        <p:nvSpPr>
          <p:cNvPr id="440330" name="AutoShape 10"/>
          <p:cNvSpPr>
            <a:spLocks noChangeArrowheads="1"/>
          </p:cNvSpPr>
          <p:nvPr/>
        </p:nvSpPr>
        <p:spPr bwMode="auto">
          <a:xfrm>
            <a:off x="7019925" y="2205038"/>
            <a:ext cx="1828800" cy="3311525"/>
          </a:xfrm>
          <a:prstGeom prst="roundRect">
            <a:avLst>
              <a:gd name="adj" fmla="val 16667"/>
            </a:avLst>
          </a:prstGeom>
          <a:solidFill>
            <a:srgbClr val="CCCC00">
              <a:alpha val="3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38160" tIns="0" rIns="38160" bIns="0"/>
          <a:lstStyle/>
          <a:p>
            <a:endParaRPr lang="en-US" altLang="ja-JP" sz="1000" b="0">
              <a:latin typeface="Times New Roman" pitchFamily="18" charset="0"/>
              <a:ea typeface="ＭＳ 明朝" pitchFamily="17" charset="-128"/>
            </a:endParaRPr>
          </a:p>
          <a:p>
            <a:r>
              <a:rPr lang="ja-JP" altLang="en-US" sz="1800">
                <a:solidFill>
                  <a:srgbClr val="FF0000"/>
                </a:solidFill>
                <a:latin typeface="HG丸ｺﾞｼｯｸM-PRO" pitchFamily="50" charset="-128"/>
                <a:ea typeface="HG丸ｺﾞｼｯｸM-PRO" pitchFamily="50" charset="-128"/>
              </a:rPr>
              <a:t>受容</a:t>
            </a:r>
          </a:p>
          <a:p>
            <a:r>
              <a:rPr lang="ja-JP" altLang="en-US" sz="1600" b="0">
                <a:latin typeface="HG創英角ｺﾞｼｯｸUB" pitchFamily="49" charset="-128"/>
                <a:ea typeface="HG創英角ｺﾞｼｯｸUB" pitchFamily="49" charset="-128"/>
              </a:rPr>
              <a:t>♢　認知症に対する理解が深まって、認知症の人の心理を介護者自身が考えなくてもわかるまでになる。</a:t>
            </a:r>
          </a:p>
          <a:p>
            <a:r>
              <a:rPr lang="ja-JP" altLang="en-US" sz="1600" b="0">
                <a:latin typeface="HG創英角ｺﾞｼｯｸUB" pitchFamily="49" charset="-128"/>
                <a:ea typeface="HG創英角ｺﾞｼｯｸUB" pitchFamily="49" charset="-128"/>
              </a:rPr>
              <a:t>♢  認知症である家族の</a:t>
            </a:r>
            <a:r>
              <a:rPr lang="ja-JP" altLang="en-US" sz="1600" b="0">
                <a:solidFill>
                  <a:srgbClr val="FF0000"/>
                </a:solidFill>
                <a:latin typeface="HG創英角ｺﾞｼｯｸUB" pitchFamily="49" charset="-128"/>
                <a:ea typeface="HG創英角ｺﾞｼｯｸUB" pitchFamily="49" charset="-128"/>
              </a:rPr>
              <a:t>あるがままを受け入れられる</a:t>
            </a:r>
            <a:r>
              <a:rPr lang="ja-JP" altLang="en-US" sz="1600" b="0">
                <a:latin typeface="HG創英角ｺﾞｼｯｸUB" pitchFamily="49" charset="-128"/>
                <a:ea typeface="HG創英角ｺﾞｼｯｸUB" pitchFamily="49" charset="-128"/>
              </a:rPr>
              <a:t>ようになる。</a:t>
            </a:r>
            <a:endParaRPr lang="ja-JP" altLang="en-US" sz="1600">
              <a:latin typeface="HG創英角ｺﾞｼｯｸUB" pitchFamily="49" charset="-128"/>
              <a:ea typeface="HG創英角ｺﾞｼｯｸUB" pitchFamily="49" charset="-128"/>
            </a:endParaRPr>
          </a:p>
        </p:txBody>
      </p:sp>
      <p:sp>
        <p:nvSpPr>
          <p:cNvPr id="440331" name="AutoShape 11"/>
          <p:cNvSpPr>
            <a:spLocks noChangeArrowheads="1"/>
          </p:cNvSpPr>
          <p:nvPr/>
        </p:nvSpPr>
        <p:spPr bwMode="auto">
          <a:xfrm>
            <a:off x="4787900" y="2276475"/>
            <a:ext cx="1828800" cy="3240088"/>
          </a:xfrm>
          <a:prstGeom prst="roundRect">
            <a:avLst>
              <a:gd name="adj" fmla="val 16667"/>
            </a:avLst>
          </a:prstGeom>
          <a:solidFill>
            <a:srgbClr val="CCFFCC">
              <a:alpha val="6000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8160" tIns="0" rIns="38160" bIns="0"/>
          <a:lstStyle/>
          <a:p>
            <a:endParaRPr lang="en-US" altLang="ja-JP" sz="1000" b="0">
              <a:latin typeface="Times New Roman" pitchFamily="18" charset="0"/>
              <a:ea typeface="ＭＳ 明朝" pitchFamily="17" charset="-128"/>
            </a:endParaRPr>
          </a:p>
          <a:p>
            <a:r>
              <a:rPr lang="ja-JP" altLang="en-US" sz="1800">
                <a:solidFill>
                  <a:srgbClr val="FF0000"/>
                </a:solidFill>
                <a:latin typeface="HG丸ｺﾞｼｯｸM-PRO" pitchFamily="50" charset="-128"/>
                <a:ea typeface="HG丸ｺﾞｼｯｸM-PRO" pitchFamily="50" charset="-128"/>
              </a:rPr>
              <a:t>割り切り</a:t>
            </a:r>
          </a:p>
          <a:p>
            <a:r>
              <a:rPr lang="ja-JP" altLang="en-US" sz="1600" b="0">
                <a:latin typeface="HG創英角ｺﾞｼｯｸUB" pitchFamily="49" charset="-128"/>
                <a:ea typeface="HG創英角ｺﾞｼｯｸUB" pitchFamily="49" charset="-128"/>
              </a:rPr>
              <a:t>♢　怒ったり、イライラしても何もメリットはないと思いはじめ、割り切るようになる時期。</a:t>
            </a:r>
          </a:p>
          <a:p>
            <a:r>
              <a:rPr lang="ja-JP" altLang="en-US" sz="1600" b="0">
                <a:latin typeface="HG創英角ｺﾞｼｯｸUB" pitchFamily="49" charset="-128"/>
                <a:ea typeface="HG創英角ｺﾞｼｯｸUB" pitchFamily="49" charset="-128"/>
              </a:rPr>
              <a:t>♢  症状は同じでも介護者にとって「問題」としては軽くなる。</a:t>
            </a:r>
            <a:endParaRPr lang="ja-JP" altLang="en-US" sz="1600">
              <a:latin typeface="HG創英角ｺﾞｼｯｸUB" pitchFamily="49" charset="-128"/>
              <a:ea typeface="HG創英角ｺﾞｼｯｸUB" pitchFamily="49" charset="-128"/>
            </a:endParaRPr>
          </a:p>
        </p:txBody>
      </p:sp>
      <p:sp>
        <p:nvSpPr>
          <p:cNvPr id="440332" name="AutoShape 12"/>
          <p:cNvSpPr>
            <a:spLocks noChangeArrowheads="1"/>
          </p:cNvSpPr>
          <p:nvPr/>
        </p:nvSpPr>
        <p:spPr bwMode="auto">
          <a:xfrm>
            <a:off x="2627313" y="2276475"/>
            <a:ext cx="1828800" cy="4392613"/>
          </a:xfrm>
          <a:prstGeom prst="roundRect">
            <a:avLst>
              <a:gd name="adj" fmla="val 16667"/>
            </a:avLst>
          </a:prstGeom>
          <a:solidFill>
            <a:srgbClr val="FFCCCC">
              <a:alpha val="6000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8160" tIns="0" rIns="38160" bIns="0"/>
          <a:lstStyle/>
          <a:p>
            <a:endParaRPr lang="en-US" altLang="ja-JP" sz="1000" b="0">
              <a:latin typeface="Times New Roman" pitchFamily="18" charset="0"/>
              <a:ea typeface="ＭＳ 明朝" pitchFamily="17" charset="-128"/>
            </a:endParaRPr>
          </a:p>
          <a:p>
            <a:r>
              <a:rPr lang="ja-JP" altLang="en-US" sz="1600">
                <a:solidFill>
                  <a:srgbClr val="FF0000"/>
                </a:solidFill>
                <a:latin typeface="HG丸ｺﾞｼｯｸM-PRO" pitchFamily="50" charset="-128"/>
                <a:ea typeface="HG丸ｺﾞｼｯｸM-PRO" pitchFamily="50" charset="-128"/>
              </a:rPr>
              <a:t>混乱・怒り・拒絶</a:t>
            </a:r>
          </a:p>
          <a:p>
            <a:r>
              <a:rPr lang="ja-JP" altLang="en-US" sz="1600" b="0">
                <a:latin typeface="HG創英角ｺﾞｼｯｸUB" pitchFamily="49" charset="-128"/>
                <a:ea typeface="HG創英角ｺﾞｼｯｸUB" pitchFamily="49" charset="-128"/>
              </a:rPr>
              <a:t>♢　認知症への理解の不十分さからどう対応してよいかわからず混乱し、ささいなことに腹を立てたり叱ったりする。</a:t>
            </a:r>
          </a:p>
          <a:p>
            <a:r>
              <a:rPr lang="ja-JP" altLang="en-US" sz="1600" b="0">
                <a:latin typeface="HG創英角ｺﾞｼｯｸUB" pitchFamily="49" charset="-128"/>
                <a:ea typeface="HG創英角ｺﾞｼｯｸUB" pitchFamily="49" charset="-128"/>
              </a:rPr>
              <a:t>♢  精神的・身体的に疲労困憊、拒絶感・絶望感に陥りやすいもっとも辛い時期。</a:t>
            </a:r>
            <a:endParaRPr lang="ja-JP" altLang="en-US" sz="1600">
              <a:latin typeface="HG創英角ｺﾞｼｯｸUB" pitchFamily="49" charset="-128"/>
              <a:ea typeface="HG創英角ｺﾞｼｯｸUB" pitchFamily="49" charset="-128"/>
            </a:endParaRPr>
          </a:p>
        </p:txBody>
      </p:sp>
      <p:sp>
        <p:nvSpPr>
          <p:cNvPr id="440333" name="AutoShape 13"/>
          <p:cNvSpPr>
            <a:spLocks noChangeArrowheads="1"/>
          </p:cNvSpPr>
          <p:nvPr/>
        </p:nvSpPr>
        <p:spPr bwMode="auto">
          <a:xfrm>
            <a:off x="468313" y="2349500"/>
            <a:ext cx="1828800" cy="3889375"/>
          </a:xfrm>
          <a:prstGeom prst="roundRect">
            <a:avLst>
              <a:gd name="adj" fmla="val 16667"/>
            </a:avLst>
          </a:prstGeom>
          <a:solidFill>
            <a:srgbClr val="CCCCFF">
              <a:alpha val="60001"/>
            </a:srgbClr>
          </a:solidFill>
          <a:ln>
            <a:noFill/>
          </a:ln>
          <a:extLst>
            <a:ext uri="{91240B29-F687-4F45-9708-019B960494DF}">
              <a14:hiddenLine xmlns:a14="http://schemas.microsoft.com/office/drawing/2010/main" w="9525">
                <a:solidFill>
                  <a:srgbClr val="000000"/>
                </a:solidFill>
                <a:round/>
                <a:headEnd/>
                <a:tailEnd/>
              </a14:hiddenLine>
            </a:ext>
          </a:extLst>
        </p:spPr>
        <p:txBody>
          <a:bodyPr lIns="38160" tIns="0" rIns="38160" bIns="0"/>
          <a:lstStyle/>
          <a:p>
            <a:endParaRPr lang="en-US" altLang="ja-JP" sz="1000" b="0">
              <a:latin typeface="Times New Roman" pitchFamily="18" charset="0"/>
              <a:ea typeface="ＭＳ 明朝" pitchFamily="17" charset="-128"/>
            </a:endParaRPr>
          </a:p>
          <a:p>
            <a:r>
              <a:rPr lang="ja-JP" altLang="en-US" sz="1800">
                <a:solidFill>
                  <a:srgbClr val="FF0000"/>
                </a:solidFill>
                <a:latin typeface="HG丸ｺﾞｼｯｸM-PRO" pitchFamily="50" charset="-128"/>
                <a:ea typeface="HG丸ｺﾞｼｯｸM-PRO" pitchFamily="50" charset="-128"/>
              </a:rPr>
              <a:t>とまどい・否定</a:t>
            </a:r>
          </a:p>
          <a:p>
            <a:endParaRPr lang="ja-JP" altLang="en-US" sz="1000" b="0">
              <a:solidFill>
                <a:srgbClr val="FF0000"/>
              </a:solidFill>
              <a:latin typeface="Times New Roman" pitchFamily="18" charset="0"/>
              <a:ea typeface="ＭＳ 明朝" pitchFamily="17" charset="-128"/>
            </a:endParaRPr>
          </a:p>
          <a:p>
            <a:r>
              <a:rPr lang="ja-JP" altLang="en-US" sz="1600" b="0">
                <a:latin typeface="HG創英角ｺﾞｼｯｸUB" pitchFamily="49" charset="-128"/>
                <a:ea typeface="HG創英角ｺﾞｼｯｸUB" pitchFamily="49" charset="-128"/>
              </a:rPr>
              <a:t>♢　異常な言動に戸惑い否定しようとする。</a:t>
            </a:r>
          </a:p>
          <a:p>
            <a:endParaRPr lang="ja-JP" altLang="en-US" sz="1600" b="0">
              <a:latin typeface="HG創英角ｺﾞｼｯｸUB" pitchFamily="49" charset="-128"/>
              <a:ea typeface="HG創英角ｺﾞｼｯｸUB" pitchFamily="49" charset="-128"/>
            </a:endParaRPr>
          </a:p>
          <a:p>
            <a:r>
              <a:rPr lang="ja-JP" altLang="en-US" sz="1600" b="0">
                <a:latin typeface="HG創英角ｺﾞｼｯｸUB" pitchFamily="49" charset="-128"/>
                <a:ea typeface="HG創英角ｺﾞｼｯｸUB" pitchFamily="49" charset="-128"/>
              </a:rPr>
              <a:t>♢  他の家族にすら打ち明けられずに悩む。</a:t>
            </a:r>
          </a:p>
          <a:p>
            <a:endParaRPr lang="en-US" altLang="ja-JP"/>
          </a:p>
        </p:txBody>
      </p:sp>
      <p:sp>
        <p:nvSpPr>
          <p:cNvPr id="440334" name="AutoShape 14"/>
          <p:cNvSpPr>
            <a:spLocks noChangeArrowheads="1"/>
          </p:cNvSpPr>
          <p:nvPr/>
        </p:nvSpPr>
        <p:spPr bwMode="auto">
          <a:xfrm>
            <a:off x="2268538" y="3789363"/>
            <a:ext cx="358775" cy="360362"/>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40335" name="AutoShape 15"/>
          <p:cNvSpPr>
            <a:spLocks noChangeArrowheads="1"/>
          </p:cNvSpPr>
          <p:nvPr/>
        </p:nvSpPr>
        <p:spPr bwMode="auto">
          <a:xfrm>
            <a:off x="4438650" y="3760788"/>
            <a:ext cx="358775" cy="360362"/>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40336" name="AutoShape 16"/>
          <p:cNvSpPr>
            <a:spLocks noChangeArrowheads="1"/>
          </p:cNvSpPr>
          <p:nvPr/>
        </p:nvSpPr>
        <p:spPr bwMode="auto">
          <a:xfrm>
            <a:off x="6659563" y="3716338"/>
            <a:ext cx="358775" cy="360362"/>
          </a:xfrm>
          <a:prstGeom prst="rightArrow">
            <a:avLst>
              <a:gd name="adj1" fmla="val 50000"/>
              <a:gd name="adj2" fmla="val 25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40337" name="AutoShape 17"/>
          <p:cNvSpPr>
            <a:spLocks noChangeArrowheads="1"/>
          </p:cNvSpPr>
          <p:nvPr/>
        </p:nvSpPr>
        <p:spPr bwMode="auto">
          <a:xfrm>
            <a:off x="4572000" y="5805488"/>
            <a:ext cx="4392613" cy="792162"/>
          </a:xfrm>
          <a:prstGeom prst="wedgeRectCallout">
            <a:avLst>
              <a:gd name="adj1" fmla="val -53398"/>
              <a:gd name="adj2" fmla="val -107718"/>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lstStyle/>
          <a:p>
            <a:pPr algn="l"/>
            <a:r>
              <a:rPr lang="ja-JP" altLang="en-US" sz="2000" dirty="0">
                <a:solidFill>
                  <a:srgbClr val="002060"/>
                </a:solidFill>
              </a:rPr>
              <a:t>周囲の理解や介護サービスの利用などで気持ちの余裕ができ、乗り越えられる</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28</a:t>
            </a:fld>
            <a:endParaRPr lang="en-US" altLang="ja-JP"/>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5" name="Rectangle 3"/>
          <p:cNvSpPr>
            <a:spLocks noGrp="1" noChangeArrowheads="1"/>
          </p:cNvSpPr>
          <p:nvPr>
            <p:ph idx="1"/>
          </p:nvPr>
        </p:nvSpPr>
        <p:spPr>
          <a:xfrm>
            <a:off x="1908175" y="1412875"/>
            <a:ext cx="6985000" cy="655638"/>
          </a:xfrm>
        </p:spPr>
        <p:txBody>
          <a:bodyPr>
            <a:normAutofit lnSpcReduction="10000"/>
          </a:bodyPr>
          <a:lstStyle/>
          <a:p>
            <a:pPr>
              <a:buFontTx/>
              <a:buNone/>
            </a:pPr>
            <a:r>
              <a:rPr lang="ja-JP" altLang="en-US" sz="2400">
                <a:ea typeface="HG創英角ｺﾞｼｯｸUB" pitchFamily="49" charset="-128"/>
              </a:rPr>
              <a:t>認知症を理解した認知症の人への「応援者」です。</a:t>
            </a:r>
            <a:r>
              <a:rPr lang="ja-JP" altLang="en-US"/>
              <a:t> </a:t>
            </a:r>
          </a:p>
        </p:txBody>
      </p:sp>
      <p:sp>
        <p:nvSpPr>
          <p:cNvPr id="443396" name="WordArt 4"/>
          <p:cNvSpPr>
            <a:spLocks noChangeArrowheads="1" noChangeShapeType="1" noTextEdit="1"/>
          </p:cNvSpPr>
          <p:nvPr/>
        </p:nvSpPr>
        <p:spPr bwMode="auto">
          <a:xfrm>
            <a:off x="685800" y="609600"/>
            <a:ext cx="5254625" cy="658813"/>
          </a:xfrm>
          <a:prstGeom prst="rect">
            <a:avLst/>
          </a:prstGeom>
        </p:spPr>
        <p:txBody>
          <a:bodyPr wrap="none" fromWordArt="1">
            <a:prstTxWarp prst="textPlain">
              <a:avLst>
                <a:gd name="adj" fmla="val 50000"/>
              </a:avLst>
            </a:prstTxWarp>
          </a:bodyPr>
          <a:lstStyle/>
          <a:p>
            <a:r>
              <a:rPr lang="ja-JP" altLang="en-US" sz="3600" kern="10">
                <a:ln w="12700">
                  <a:solidFill>
                    <a:srgbClr val="99CCFF"/>
                  </a:solidFill>
                  <a:round/>
                  <a:headEnd/>
                  <a:tailEnd/>
                </a:ln>
                <a:solidFill>
                  <a:srgbClr val="00CCFF">
                    <a:alpha val="50000"/>
                  </a:srgbClr>
                </a:solidFill>
                <a:effectLst>
                  <a:outerShdw dist="45791" dir="2021404" algn="ctr" rotWithShape="0">
                    <a:srgbClr val="9999FF"/>
                  </a:outerShdw>
                </a:effectLst>
                <a:latin typeface="HG創英角ﾎﾟｯﾌﾟ体"/>
                <a:ea typeface="HG創英角ﾎﾟｯﾌﾟ体"/>
              </a:rPr>
              <a:t>認知症サポーターとは</a:t>
            </a:r>
          </a:p>
        </p:txBody>
      </p:sp>
      <p:sp>
        <p:nvSpPr>
          <p:cNvPr id="443397" name="AutoShape 5"/>
          <p:cNvSpPr>
            <a:spLocks noChangeArrowheads="1"/>
          </p:cNvSpPr>
          <p:nvPr/>
        </p:nvSpPr>
        <p:spPr bwMode="auto">
          <a:xfrm>
            <a:off x="1116013" y="1484313"/>
            <a:ext cx="615950" cy="485775"/>
          </a:xfrm>
          <a:prstGeom prst="rightArrow">
            <a:avLst>
              <a:gd name="adj1" fmla="val 50000"/>
              <a:gd name="adj2" fmla="val 31699"/>
            </a:avLst>
          </a:prstGeom>
          <a:noFill/>
          <a:ln w="9525">
            <a:solidFill>
              <a:srgbClr val="000000"/>
            </a:solidFill>
            <a:miter lim="800000"/>
            <a:headEnd/>
            <a:tailEnd/>
          </a:ln>
          <a:extLst>
            <a:ext uri="{909E8E84-426E-40DD-AFC4-6F175D3DCCD1}">
              <a14:hiddenFill xmlns:a14="http://schemas.microsoft.com/office/drawing/2010/main">
                <a:solidFill>
                  <a:srgbClr val="FF00FF"/>
                </a:solidFill>
              </a14:hiddenFill>
            </a:ext>
          </a:extLst>
        </p:spPr>
        <p:txBody>
          <a:bodyPr lIns="74295" tIns="8890" rIns="74295" bIns="8890"/>
          <a:lstStyle/>
          <a:p>
            <a:endParaRPr lang="ja-JP" altLang="en-US"/>
          </a:p>
        </p:txBody>
      </p:sp>
      <p:sp>
        <p:nvSpPr>
          <p:cNvPr id="443398" name="WordArt 6"/>
          <p:cNvSpPr>
            <a:spLocks noChangeArrowheads="1" noChangeShapeType="1" noTextEdit="1"/>
          </p:cNvSpPr>
          <p:nvPr/>
        </p:nvSpPr>
        <p:spPr bwMode="auto">
          <a:xfrm>
            <a:off x="827088" y="2205038"/>
            <a:ext cx="2006600" cy="457200"/>
          </a:xfrm>
          <a:prstGeom prst="rect">
            <a:avLst/>
          </a:prstGeom>
          <a:extLst>
            <a:ext uri="{91240B29-F687-4F45-9708-019B960494DF}">
              <a14:hiddenLine xmlns:a14="http://schemas.microsoft.com/office/drawing/2010/main" w="19050">
                <a:solidFill>
                  <a:srgbClr val="99CCFF"/>
                </a:solidFill>
                <a:round/>
                <a:headEnd/>
                <a:tailEnd/>
              </a14:hiddenLine>
            </a:ext>
          </a:extLst>
        </p:spPr>
        <p:txBody>
          <a:bodyPr wrap="none" fromWordArt="1">
            <a:prstTxWarp prst="textPlain">
              <a:avLst>
                <a:gd name="adj" fmla="val 50000"/>
              </a:avLst>
            </a:prstTxWarp>
          </a:bodyPr>
          <a:lstStyle/>
          <a:p>
            <a:pPr algn="ctr"/>
            <a:r>
              <a:rPr lang="ja-JP" altLang="en-US" sz="3600" kern="10">
                <a:solidFill>
                  <a:srgbClr val="CC99FF"/>
                </a:solidFill>
                <a:effectLst>
                  <a:outerShdw dist="35921" dir="2700000" algn="ctr" rotWithShape="0">
                    <a:srgbClr val="990000"/>
                  </a:outerShdw>
                </a:effectLst>
                <a:latin typeface="ＭＳ Ｐゴシック"/>
                <a:ea typeface="ＭＳ Ｐゴシック"/>
              </a:rPr>
              <a:t>地域で・・・</a:t>
            </a:r>
          </a:p>
        </p:txBody>
      </p:sp>
      <p:sp>
        <p:nvSpPr>
          <p:cNvPr id="443399" name="Text Box 7"/>
          <p:cNvSpPr txBox="1">
            <a:spLocks noChangeArrowheads="1"/>
          </p:cNvSpPr>
          <p:nvPr/>
        </p:nvSpPr>
        <p:spPr bwMode="auto">
          <a:xfrm>
            <a:off x="827088" y="2852738"/>
            <a:ext cx="78486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2200" b="0">
                <a:latin typeface="HGP創英角ﾎﾟｯﾌﾟ体" pitchFamily="50" charset="-128"/>
                <a:ea typeface="HGP創英角ﾎﾟｯﾌﾟ体" pitchFamily="50" charset="-128"/>
              </a:rPr>
              <a:t>認知症の人やその家族に理解者であることを示すことで、認知症の人やその家族の気持ちがぐっと楽になります。</a:t>
            </a:r>
          </a:p>
        </p:txBody>
      </p:sp>
      <p:sp>
        <p:nvSpPr>
          <p:cNvPr id="443400" name="AutoShape 8"/>
          <p:cNvSpPr>
            <a:spLocks noChangeArrowheads="1"/>
          </p:cNvSpPr>
          <p:nvPr/>
        </p:nvSpPr>
        <p:spPr bwMode="auto">
          <a:xfrm>
            <a:off x="539750" y="3644900"/>
            <a:ext cx="4211638" cy="1020763"/>
          </a:xfrm>
          <a:prstGeom prst="wedgeEllipseCallout">
            <a:avLst>
              <a:gd name="adj1" fmla="val 48120"/>
              <a:gd name="adj2" fmla="val 62755"/>
            </a:avLst>
          </a:prstGeom>
          <a:solidFill>
            <a:srgbClr val="CCFFFF">
              <a:alpha val="600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p>
            <a:pPr algn="ctr"/>
            <a:r>
              <a:rPr lang="ja-JP" altLang="en-US" sz="2200" b="0" dirty="0">
                <a:latin typeface="HGP創英角ﾎﾟｯﾌﾟ体" pitchFamily="50" charset="-128"/>
                <a:ea typeface="HGP創英角ﾎﾟｯﾌﾟ体" pitchFamily="50" charset="-128"/>
              </a:rPr>
              <a:t>何かお手伝いすること</a:t>
            </a:r>
          </a:p>
          <a:p>
            <a:r>
              <a:rPr lang="ja-JP" altLang="en-US" sz="2200" b="0" dirty="0">
                <a:latin typeface="HGP創英角ﾎﾟｯﾌﾟ体" pitchFamily="50" charset="-128"/>
                <a:ea typeface="HGP創英角ﾎﾟｯﾌﾟ体" pitchFamily="50" charset="-128"/>
              </a:rPr>
              <a:t>ありますか？</a:t>
            </a:r>
            <a:endParaRPr lang="ja-JP" altLang="en-US" dirty="0"/>
          </a:p>
        </p:txBody>
      </p:sp>
      <p:sp>
        <p:nvSpPr>
          <p:cNvPr id="443401" name="AutoShape 9"/>
          <p:cNvSpPr>
            <a:spLocks noChangeArrowheads="1"/>
          </p:cNvSpPr>
          <p:nvPr/>
        </p:nvSpPr>
        <p:spPr bwMode="auto">
          <a:xfrm>
            <a:off x="4868863" y="3573463"/>
            <a:ext cx="3590925" cy="1112837"/>
          </a:xfrm>
          <a:prstGeom prst="wedgeEllipseCallout">
            <a:avLst>
              <a:gd name="adj1" fmla="val -44378"/>
              <a:gd name="adj2" fmla="val 61269"/>
            </a:avLst>
          </a:prstGeom>
          <a:solidFill>
            <a:schemeClr val="accent1">
              <a:lumMod val="40000"/>
              <a:lumOff val="60000"/>
              <a:alpha val="69000"/>
            </a:schemeClr>
          </a:solidFill>
          <a:ln>
            <a:noFill/>
          </a:ln>
          <a:extLst/>
        </p:spPr>
        <p:txBody>
          <a:bodyPr lIns="74295" tIns="8890" rIns="74295" bIns="8890"/>
          <a:lstStyle/>
          <a:p>
            <a:r>
              <a:rPr lang="ja-JP" altLang="en-US" sz="2000" b="0" dirty="0">
                <a:latin typeface="HGP創英角ﾎﾟｯﾌﾟ体" pitchFamily="50" charset="-128"/>
                <a:ea typeface="HGP創英角ﾎﾟｯﾌﾟ体" pitchFamily="50" charset="-128"/>
              </a:rPr>
              <a:t>お互いさまですから、</a:t>
            </a:r>
          </a:p>
          <a:p>
            <a:r>
              <a:rPr lang="ja-JP" altLang="en-US" sz="2000" b="0" dirty="0">
                <a:latin typeface="HGP創英角ﾎﾟｯﾌﾟ体" pitchFamily="50" charset="-128"/>
                <a:ea typeface="HGP創英角ﾎﾟｯﾌﾟ体" pitchFamily="50" charset="-128"/>
              </a:rPr>
              <a:t>お気づかいなく</a:t>
            </a:r>
          </a:p>
          <a:p>
            <a:endParaRPr lang="en-US" altLang="ja-JP" dirty="0"/>
          </a:p>
        </p:txBody>
      </p:sp>
      <p:pic>
        <p:nvPicPr>
          <p:cNvPr id="443402" name="Picture 10" descr="歩行練習・リハビリ（ソフ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300" y="4797425"/>
            <a:ext cx="1871663"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29</a:t>
            </a:fld>
            <a:endParaRPr lang="en-US" altLang="ja-JP"/>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899592" y="88106"/>
            <a:ext cx="6803355" cy="922337"/>
          </a:xfrm>
          <a:solidFill>
            <a:srgbClr val="FFFF99"/>
          </a:solidFill>
        </p:spPr>
        <p:txBody>
          <a:bodyPr/>
          <a:lstStyle/>
          <a:p>
            <a:pPr eaLnBrk="1" hangingPunct="1"/>
            <a:r>
              <a:rPr lang="ja-JP" altLang="en-US" sz="3600" dirty="0" smtClean="0">
                <a:solidFill>
                  <a:schemeClr val="tx1"/>
                </a:solidFill>
              </a:rPr>
              <a:t>地区別の高齢化率の推計値</a:t>
            </a:r>
          </a:p>
        </p:txBody>
      </p:sp>
      <p:sp>
        <p:nvSpPr>
          <p:cNvPr id="28675" name="テキスト ボックス 5"/>
          <p:cNvSpPr txBox="1">
            <a:spLocks noChangeArrowheads="1"/>
          </p:cNvSpPr>
          <p:nvPr/>
        </p:nvSpPr>
        <p:spPr bwMode="auto">
          <a:xfrm>
            <a:off x="7843600" y="908720"/>
            <a:ext cx="1296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ja-JP" altLang="en-US" sz="2000" dirty="0"/>
              <a:t>単位</a:t>
            </a:r>
            <a:r>
              <a:rPr lang="ja-JP" altLang="en-US" sz="2000" b="1" dirty="0"/>
              <a:t>：％</a:t>
            </a:r>
          </a:p>
        </p:txBody>
      </p:sp>
      <p:graphicFrame>
        <p:nvGraphicFramePr>
          <p:cNvPr id="5" name="グラフ 4"/>
          <p:cNvGraphicFramePr>
            <a:graphicFrameLocks/>
          </p:cNvGraphicFramePr>
          <p:nvPr>
            <p:extLst/>
          </p:nvPr>
        </p:nvGraphicFramePr>
        <p:xfrm>
          <a:off x="176100" y="1124744"/>
          <a:ext cx="8964488" cy="5632593"/>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3</a:t>
            </a:fld>
            <a:endParaRPr lang="en-US" altLang="ja-JP"/>
          </a:p>
        </p:txBody>
      </p:sp>
    </p:spTree>
    <p:extLst>
      <p:ext uri="{BB962C8B-B14F-4D97-AF65-F5344CB8AC3E}">
        <p14:creationId xmlns:p14="http://schemas.microsoft.com/office/powerpoint/2010/main" val="161830680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3"/>
          <p:cNvSpPr>
            <a:spLocks noGrp="1" noChangeArrowheads="1"/>
          </p:cNvSpPr>
          <p:nvPr>
            <p:ph idx="1"/>
          </p:nvPr>
        </p:nvSpPr>
        <p:spPr>
          <a:xfrm>
            <a:off x="685800" y="1547813"/>
            <a:ext cx="7772400" cy="1376362"/>
          </a:xfrm>
        </p:spPr>
        <p:txBody>
          <a:bodyPr/>
          <a:lstStyle/>
          <a:p>
            <a:pPr>
              <a:buFontTx/>
              <a:buNone/>
            </a:pPr>
            <a:r>
              <a:rPr lang="ja-JP" altLang="en-US" sz="2200">
                <a:ea typeface="HGP創英角ﾎﾟｯﾌﾟ体" pitchFamily="50" charset="-128"/>
              </a:rPr>
              <a:t>介護サービスを利用しながら、無理なく自宅での介護ができる</a:t>
            </a:r>
          </a:p>
          <a:p>
            <a:pPr>
              <a:buFontTx/>
              <a:buNone/>
            </a:pPr>
            <a:r>
              <a:rPr lang="ja-JP" altLang="en-US" sz="2200">
                <a:ea typeface="HGP創英角ﾎﾟｯﾌﾟ体" pitchFamily="50" charset="-128"/>
              </a:rPr>
              <a:t>ようにしましょう。また、万が一の場合に対応できるように、近所の人や民生委員などに話しておきましょう</a:t>
            </a:r>
          </a:p>
        </p:txBody>
      </p:sp>
      <p:sp>
        <p:nvSpPr>
          <p:cNvPr id="444420" name="WordArt 4"/>
          <p:cNvSpPr>
            <a:spLocks noChangeArrowheads="1" noChangeShapeType="1" noTextEdit="1"/>
          </p:cNvSpPr>
          <p:nvPr/>
        </p:nvSpPr>
        <p:spPr bwMode="auto">
          <a:xfrm>
            <a:off x="684213" y="260350"/>
            <a:ext cx="3598862" cy="947738"/>
          </a:xfrm>
          <a:prstGeom prst="rect">
            <a:avLst/>
          </a:prstGeom>
          <a:extLst>
            <a:ext uri="{91240B29-F687-4F45-9708-019B960494DF}">
              <a14:hiddenLine xmlns:a14="http://schemas.microsoft.com/office/drawing/2010/main" w="19050">
                <a:solidFill>
                  <a:srgbClr val="99CCFF"/>
                </a:solidFill>
                <a:round/>
                <a:headEnd/>
                <a:tailEnd/>
              </a14:hiddenLine>
            </a:ext>
          </a:extLst>
        </p:spPr>
        <p:txBody>
          <a:bodyPr wrap="none" fromWordArt="1">
            <a:prstTxWarp prst="textPlain">
              <a:avLst>
                <a:gd name="adj" fmla="val 50000"/>
              </a:avLst>
            </a:prstTxWarp>
          </a:bodyPr>
          <a:lstStyle/>
          <a:p>
            <a:r>
              <a:rPr lang="ja-JP" altLang="en-US" sz="3600" kern="10">
                <a:solidFill>
                  <a:srgbClr val="CC99FF"/>
                </a:solidFill>
                <a:effectLst>
                  <a:outerShdw dist="35921" dir="2700000" algn="ctr" rotWithShape="0">
                    <a:srgbClr val="990000"/>
                  </a:outerShdw>
                </a:effectLst>
                <a:latin typeface="ＭＳ Ｐゴシック"/>
                <a:ea typeface="ＭＳ Ｐゴシック"/>
              </a:rPr>
              <a:t>家族の人は・・・</a:t>
            </a:r>
          </a:p>
        </p:txBody>
      </p:sp>
      <p:sp>
        <p:nvSpPr>
          <p:cNvPr id="444422" name="AutoShape 6"/>
          <p:cNvSpPr>
            <a:spLocks noChangeArrowheads="1"/>
          </p:cNvSpPr>
          <p:nvPr/>
        </p:nvSpPr>
        <p:spPr bwMode="auto">
          <a:xfrm>
            <a:off x="539552" y="3213100"/>
            <a:ext cx="3959423" cy="1079500"/>
          </a:xfrm>
          <a:prstGeom prst="wedgeEllipseCallout">
            <a:avLst>
              <a:gd name="adj1" fmla="val 39611"/>
              <a:gd name="adj2" fmla="val 59560"/>
            </a:avLst>
          </a:prstGeom>
          <a:solidFill>
            <a:schemeClr val="accent1">
              <a:lumMod val="40000"/>
              <a:lumOff val="60000"/>
              <a:alpha val="60000"/>
            </a:schemeClr>
          </a:solidFill>
          <a:ln>
            <a:noFill/>
          </a:ln>
          <a:extLst/>
        </p:spPr>
        <p:txBody>
          <a:bodyPr lIns="74295" tIns="8890" rIns="74295" bIns="8890"/>
          <a:lstStyle/>
          <a:p>
            <a:r>
              <a:rPr lang="ja-JP" altLang="en-US" sz="1600" b="0" dirty="0">
                <a:latin typeface="HGP創英角ﾎﾟｯﾌﾟ体" pitchFamily="50" charset="-128"/>
                <a:ea typeface="HGP創英角ﾎﾟｯﾌﾟ体" pitchFamily="50" charset="-128"/>
              </a:rPr>
              <a:t>　うちのおじいちゃんは認知症があるので、道に迷うことがあるかもしれません</a:t>
            </a:r>
            <a:endParaRPr lang="ja-JP" altLang="en-US" dirty="0"/>
          </a:p>
        </p:txBody>
      </p:sp>
      <p:pic>
        <p:nvPicPr>
          <p:cNvPr id="444423" name="Picture 7" descr="家族のイラスト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365625"/>
            <a:ext cx="31146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24" name="AutoShape 8"/>
          <p:cNvSpPr>
            <a:spLocks noChangeArrowheads="1"/>
          </p:cNvSpPr>
          <p:nvPr/>
        </p:nvSpPr>
        <p:spPr bwMode="auto">
          <a:xfrm>
            <a:off x="5003800" y="3213100"/>
            <a:ext cx="3960688" cy="1008063"/>
          </a:xfrm>
          <a:prstGeom prst="wedgeEllipseCallout">
            <a:avLst>
              <a:gd name="adj1" fmla="val -44417"/>
              <a:gd name="adj2" fmla="val 56773"/>
            </a:avLst>
          </a:prstGeom>
          <a:solidFill>
            <a:srgbClr val="99CCFF">
              <a:alpha val="60001"/>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lstStyle/>
          <a:p>
            <a:pPr algn="l"/>
            <a:r>
              <a:rPr lang="ja-JP" altLang="en-US" sz="1600" b="0" dirty="0">
                <a:latin typeface="HGP創英角ﾎﾟｯﾌﾟ体" pitchFamily="50" charset="-128"/>
                <a:ea typeface="HGP創英角ﾎﾟｯﾌﾟ体" pitchFamily="50" charset="-128"/>
              </a:rPr>
              <a:t>　もしも、おじいちゃんが困っているようでしたら、声をかけてあげてください</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30</a:t>
            </a:fld>
            <a:endParaRPr lang="en-US" altLang="ja-JP"/>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4" name="WordArt 4"/>
          <p:cNvSpPr>
            <a:spLocks noChangeArrowheads="1" noChangeShapeType="1" noTextEdit="1"/>
          </p:cNvSpPr>
          <p:nvPr/>
        </p:nvSpPr>
        <p:spPr bwMode="auto">
          <a:xfrm>
            <a:off x="685800" y="609600"/>
            <a:ext cx="4894263" cy="874713"/>
          </a:xfrm>
          <a:prstGeom prst="rect">
            <a:avLst/>
          </a:prstGeom>
        </p:spPr>
        <p:txBody>
          <a:bodyPr wrap="none" fromWordArt="1">
            <a:prstTxWarp prst="textPlain">
              <a:avLst>
                <a:gd name="adj" fmla="val 50000"/>
              </a:avLst>
            </a:prstTxWarp>
          </a:bodyPr>
          <a:lstStyle/>
          <a:p>
            <a:r>
              <a:rPr lang="ja-JP" altLang="en-US" sz="3600" kern="10">
                <a:ln w="12700">
                  <a:solidFill>
                    <a:srgbClr val="99CCFF"/>
                  </a:solidFill>
                  <a:round/>
                  <a:headEnd/>
                  <a:tailEnd/>
                </a:ln>
                <a:solidFill>
                  <a:srgbClr val="00CCFF">
                    <a:alpha val="50000"/>
                  </a:srgbClr>
                </a:solidFill>
                <a:effectLst>
                  <a:outerShdw dist="45791" dir="2021404" algn="ctr" rotWithShape="0">
                    <a:srgbClr val="9999FF"/>
                  </a:outerShdw>
                </a:effectLst>
                <a:latin typeface="HG創英角ﾎﾟｯﾌﾟ体"/>
                <a:ea typeface="HG創英角ﾎﾟｯﾌﾟ体"/>
              </a:rPr>
              <a:t>認知症の人への対応の心得</a:t>
            </a:r>
          </a:p>
        </p:txBody>
      </p:sp>
      <p:sp>
        <p:nvSpPr>
          <p:cNvPr id="445446" name="Rectangle 6"/>
          <p:cNvSpPr>
            <a:spLocks noChangeArrowheads="1"/>
          </p:cNvSpPr>
          <p:nvPr/>
        </p:nvSpPr>
        <p:spPr bwMode="auto">
          <a:xfrm>
            <a:off x="827088" y="1916113"/>
            <a:ext cx="7489825" cy="4176712"/>
          </a:xfrm>
          <a:prstGeom prst="rect">
            <a:avLst/>
          </a:prstGeom>
          <a:solidFill>
            <a:srgbClr val="FFFF99">
              <a:alpha val="59000"/>
            </a:srgbClr>
          </a:solidFill>
          <a:ln w="76200">
            <a:solidFill>
              <a:srgbClr val="FFCCCC"/>
            </a:solidFill>
            <a:miter lim="800000"/>
            <a:headEnd/>
            <a:tailEnd/>
          </a:ln>
        </p:spPr>
        <p:txBody>
          <a:bodyPr lIns="74295" tIns="8890" rIns="74295" bIns="8890"/>
          <a:lstStyle/>
          <a:p>
            <a:endParaRPr lang="ja-JP" altLang="en-US"/>
          </a:p>
        </p:txBody>
      </p:sp>
      <p:sp>
        <p:nvSpPr>
          <p:cNvPr id="445447" name="Text Box 7"/>
          <p:cNvSpPr txBox="1">
            <a:spLocks noChangeArrowheads="1"/>
          </p:cNvSpPr>
          <p:nvPr/>
        </p:nvSpPr>
        <p:spPr bwMode="auto">
          <a:xfrm>
            <a:off x="2051050" y="3213100"/>
            <a:ext cx="4897438"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lvl1pPr marL="609600" indent="-609600" algn="l">
              <a:defRPr kumimoji="1" sz="2400">
                <a:solidFill>
                  <a:schemeClr val="tx1"/>
                </a:solidFill>
                <a:latin typeface="Times New Roman" pitchFamily="18" charset="0"/>
                <a:ea typeface="ＭＳ Ｐゴシック" pitchFamily="50" charset="-128"/>
              </a:defRPr>
            </a:lvl1pPr>
            <a:lvl2pPr marL="1066800" indent="-609600" algn="l">
              <a:defRPr kumimoji="1" sz="2400">
                <a:solidFill>
                  <a:schemeClr val="tx1"/>
                </a:solidFill>
                <a:latin typeface="Times New Roman" pitchFamily="18" charset="0"/>
                <a:ea typeface="ＭＳ Ｐゴシック" pitchFamily="50" charset="-128"/>
              </a:defRPr>
            </a:lvl2pPr>
            <a:lvl3pPr marL="1524000" indent="-609600" algn="l">
              <a:defRPr kumimoji="1" sz="2400">
                <a:solidFill>
                  <a:schemeClr val="tx1"/>
                </a:solidFill>
                <a:latin typeface="Times New Roman" pitchFamily="18" charset="0"/>
                <a:ea typeface="ＭＳ Ｐゴシック" pitchFamily="50" charset="-128"/>
              </a:defRPr>
            </a:lvl3pPr>
            <a:lvl4pPr marL="1981200" indent="-609600" algn="l">
              <a:defRPr kumimoji="1" sz="2400">
                <a:solidFill>
                  <a:schemeClr val="tx1"/>
                </a:solidFill>
                <a:latin typeface="Times New Roman" pitchFamily="18" charset="0"/>
                <a:ea typeface="ＭＳ Ｐゴシック" pitchFamily="50" charset="-128"/>
              </a:defRPr>
            </a:lvl4pPr>
            <a:lvl5pPr marL="2438400" indent="-609600" algn="l">
              <a:defRPr kumimoji="1" sz="2400">
                <a:solidFill>
                  <a:schemeClr val="tx1"/>
                </a:solidFill>
                <a:latin typeface="Times New Roman" pitchFamily="18" charset="0"/>
                <a:ea typeface="ＭＳ Ｐゴシック" pitchFamily="50" charset="-128"/>
              </a:defRPr>
            </a:lvl5pPr>
            <a:lvl6pPr marL="2895600" indent="-609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3352800" indent="-609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810000" indent="-609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4267200" indent="-609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algn="just">
              <a:buFontTx/>
              <a:buAutoNum type="arabicDbPeriod"/>
            </a:pPr>
            <a:r>
              <a:rPr lang="ja-JP" altLang="en-US" sz="2800" b="0">
                <a:solidFill>
                  <a:schemeClr val="tx2"/>
                </a:solidFill>
                <a:latin typeface="HGP創英角ﾎﾟｯﾌﾟ体" pitchFamily="50" charset="-128"/>
                <a:ea typeface="HGP創英角ﾎﾟｯﾌﾟ体" pitchFamily="50" charset="-128"/>
              </a:rPr>
              <a:t>驚かせない</a:t>
            </a:r>
          </a:p>
          <a:p>
            <a:pPr algn="just">
              <a:buFontTx/>
              <a:buAutoNum type="arabicDbPeriod"/>
            </a:pPr>
            <a:endParaRPr lang="ja-JP" altLang="en-US" sz="2800" b="0">
              <a:solidFill>
                <a:schemeClr val="tx2"/>
              </a:solidFill>
              <a:latin typeface="HGP創英角ﾎﾟｯﾌﾟ体" pitchFamily="50" charset="-128"/>
              <a:ea typeface="HGP創英角ﾎﾟｯﾌﾟ体" pitchFamily="50" charset="-128"/>
            </a:endParaRPr>
          </a:p>
          <a:p>
            <a:pPr algn="just"/>
            <a:r>
              <a:rPr lang="ja-JP" altLang="en-US" sz="2800" b="0">
                <a:solidFill>
                  <a:schemeClr val="tx2"/>
                </a:solidFill>
                <a:latin typeface="HGP創英角ﾎﾟｯﾌﾟ体" pitchFamily="50" charset="-128"/>
                <a:ea typeface="HGP創英角ﾎﾟｯﾌﾟ体" pitchFamily="50" charset="-128"/>
              </a:rPr>
              <a:t>２．　急がせない</a:t>
            </a:r>
          </a:p>
          <a:p>
            <a:pPr algn="just"/>
            <a:endParaRPr lang="ja-JP" altLang="en-US" sz="2800" b="0">
              <a:solidFill>
                <a:schemeClr val="tx2"/>
              </a:solidFill>
              <a:latin typeface="HGP創英角ﾎﾟｯﾌﾟ体" pitchFamily="50" charset="-128"/>
              <a:ea typeface="HGP創英角ﾎﾟｯﾌﾟ体" pitchFamily="50" charset="-128"/>
            </a:endParaRPr>
          </a:p>
          <a:p>
            <a:pPr algn="just"/>
            <a:r>
              <a:rPr lang="ja-JP" altLang="en-US" sz="2800" b="0">
                <a:solidFill>
                  <a:schemeClr val="tx2"/>
                </a:solidFill>
                <a:latin typeface="HGP創英角ﾎﾟｯﾌﾟ体" pitchFamily="50" charset="-128"/>
                <a:ea typeface="HGP創英角ﾎﾟｯﾌﾟ体" pitchFamily="50" charset="-128"/>
              </a:rPr>
              <a:t>３．　自尊心を傷つけない</a:t>
            </a:r>
          </a:p>
        </p:txBody>
      </p:sp>
      <p:sp>
        <p:nvSpPr>
          <p:cNvPr id="445448" name="WordArt 8"/>
          <p:cNvSpPr>
            <a:spLocks noChangeArrowheads="1" noChangeShapeType="1" noTextEdit="1"/>
          </p:cNvSpPr>
          <p:nvPr/>
        </p:nvSpPr>
        <p:spPr bwMode="auto">
          <a:xfrm>
            <a:off x="2195513" y="2133600"/>
            <a:ext cx="4775200" cy="711200"/>
          </a:xfrm>
          <a:prstGeom prst="rect">
            <a:avLst/>
          </a:prstGeom>
        </p:spPr>
        <p:txBody>
          <a:bodyPr wrap="none" fromWordArt="1">
            <a:prstTxWarp prst="textPlain">
              <a:avLst>
                <a:gd name="adj" fmla="val 50000"/>
              </a:avLst>
            </a:prstTxWarp>
          </a:bodyPr>
          <a:lstStyle/>
          <a:p>
            <a:pPr algn="ctr"/>
            <a:r>
              <a:rPr lang="ja-JP" altLang="en-US" sz="3600" kern="10">
                <a:ln w="12700">
                  <a:solidFill>
                    <a:srgbClr val="00FF00"/>
                  </a:solidFill>
                  <a:round/>
                  <a:headEnd/>
                  <a:tailEnd/>
                </a:ln>
                <a:solidFill>
                  <a:srgbClr val="00FF00">
                    <a:alpha val="50000"/>
                  </a:srgbClr>
                </a:solidFill>
                <a:effectLst>
                  <a:outerShdw dist="45791" dir="2021404" algn="ctr" rotWithShape="0">
                    <a:srgbClr val="9999FF"/>
                  </a:outerShdw>
                </a:effectLst>
                <a:latin typeface="ＭＳ Ｐゴシック"/>
                <a:ea typeface="ＭＳ Ｐゴシック"/>
              </a:rPr>
              <a:t>“３つの「ない」”</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31</a:t>
            </a:fld>
            <a:endParaRPr lang="en-US" altLang="ja-JP"/>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685800" y="333375"/>
            <a:ext cx="7772400" cy="1143000"/>
          </a:xfrm>
        </p:spPr>
        <p:txBody>
          <a:bodyPr/>
          <a:lstStyle/>
          <a:p>
            <a:r>
              <a:rPr lang="ja-JP" altLang="en-US"/>
              <a:t>対応の７つのポイント</a:t>
            </a:r>
          </a:p>
        </p:txBody>
      </p:sp>
      <p:sp>
        <p:nvSpPr>
          <p:cNvPr id="464903" name="AutoShape 7"/>
          <p:cNvSpPr>
            <a:spLocks noChangeArrowheads="1"/>
          </p:cNvSpPr>
          <p:nvPr/>
        </p:nvSpPr>
        <p:spPr bwMode="auto">
          <a:xfrm>
            <a:off x="684213" y="1989138"/>
            <a:ext cx="7848600" cy="4319587"/>
          </a:xfrm>
          <a:prstGeom prst="foldedCorner">
            <a:avLst>
              <a:gd name="adj" fmla="val 12500"/>
            </a:avLst>
          </a:prstGeom>
          <a:solidFill>
            <a:srgbClr val="FFFF66"/>
          </a:solidFill>
          <a:ln w="9525">
            <a:solidFill>
              <a:schemeClr val="tx1"/>
            </a:solidFill>
            <a:round/>
            <a:headEnd/>
            <a:tailEnd/>
          </a:ln>
          <a:effectLst/>
          <a:extLst/>
        </p:spPr>
        <p:txBody>
          <a:bodyPr wrap="none" lIns="74295" tIns="8890" rIns="74295" bIns="8890" anchor="ctr"/>
          <a:lstStyle/>
          <a:p>
            <a:pPr algn="l"/>
            <a:r>
              <a:rPr lang="ja-JP" altLang="en-US" sz="3200" b="0" dirty="0">
                <a:solidFill>
                  <a:schemeClr val="tx1"/>
                </a:solidFill>
              </a:rPr>
              <a:t>・まずは見守る</a:t>
            </a:r>
          </a:p>
          <a:p>
            <a:pPr algn="l"/>
            <a:r>
              <a:rPr lang="ja-JP" altLang="en-US" sz="3200" b="0" dirty="0">
                <a:solidFill>
                  <a:schemeClr val="tx1"/>
                </a:solidFill>
              </a:rPr>
              <a:t>・余裕をもって対応する</a:t>
            </a:r>
          </a:p>
          <a:p>
            <a:pPr algn="l"/>
            <a:r>
              <a:rPr lang="ja-JP" altLang="en-US" sz="3200" b="0" dirty="0">
                <a:solidFill>
                  <a:schemeClr val="tx1"/>
                </a:solidFill>
              </a:rPr>
              <a:t>・声をかけるときは１人で</a:t>
            </a:r>
          </a:p>
          <a:p>
            <a:pPr algn="l"/>
            <a:r>
              <a:rPr lang="ja-JP" altLang="en-US" sz="3200" b="0" dirty="0">
                <a:solidFill>
                  <a:schemeClr val="tx1"/>
                </a:solidFill>
              </a:rPr>
              <a:t>・後ろから声をかけない</a:t>
            </a:r>
          </a:p>
          <a:p>
            <a:pPr algn="l"/>
            <a:r>
              <a:rPr lang="ja-JP" altLang="en-US" sz="3200" b="0" dirty="0">
                <a:solidFill>
                  <a:schemeClr val="tx1"/>
                </a:solidFill>
              </a:rPr>
              <a:t>・相手に目線を合わせてやさしい口調で</a:t>
            </a:r>
          </a:p>
          <a:p>
            <a:pPr algn="l"/>
            <a:r>
              <a:rPr lang="ja-JP" altLang="en-US" sz="3200" b="0" dirty="0">
                <a:solidFill>
                  <a:schemeClr val="tx1"/>
                </a:solidFill>
              </a:rPr>
              <a:t>・おだやかに、はっきりした滑舌で</a:t>
            </a:r>
          </a:p>
          <a:p>
            <a:pPr algn="l"/>
            <a:r>
              <a:rPr lang="ja-JP" altLang="en-US" sz="3200" b="0" dirty="0">
                <a:solidFill>
                  <a:schemeClr val="tx1"/>
                </a:solidFill>
              </a:rPr>
              <a:t>・相手の言葉に耳を傾けてゆっくり対応する</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32</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4903">
                                            <p:txEl>
                                              <p:pRg st="0" end="0"/>
                                            </p:txEl>
                                          </p:spTgt>
                                        </p:tgtEl>
                                        <p:attrNameLst>
                                          <p:attrName>style.visibility</p:attrName>
                                        </p:attrNameLst>
                                      </p:cBhvr>
                                      <p:to>
                                        <p:strVal val="visible"/>
                                      </p:to>
                                    </p:set>
                                    <p:anim calcmode="lin" valueType="num">
                                      <p:cBhvr additive="base">
                                        <p:cTn id="7" dur="500" fill="hold"/>
                                        <p:tgtEl>
                                          <p:spTgt spid="4649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49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4903">
                                            <p:txEl>
                                              <p:pRg st="1" end="1"/>
                                            </p:txEl>
                                          </p:spTgt>
                                        </p:tgtEl>
                                        <p:attrNameLst>
                                          <p:attrName>style.visibility</p:attrName>
                                        </p:attrNameLst>
                                      </p:cBhvr>
                                      <p:to>
                                        <p:strVal val="visible"/>
                                      </p:to>
                                    </p:set>
                                    <p:anim calcmode="lin" valueType="num">
                                      <p:cBhvr additive="base">
                                        <p:cTn id="13" dur="500" fill="hold"/>
                                        <p:tgtEl>
                                          <p:spTgt spid="4649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49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64903">
                                            <p:txEl>
                                              <p:pRg st="2" end="2"/>
                                            </p:txEl>
                                          </p:spTgt>
                                        </p:tgtEl>
                                        <p:attrNameLst>
                                          <p:attrName>style.visibility</p:attrName>
                                        </p:attrNameLst>
                                      </p:cBhvr>
                                      <p:to>
                                        <p:strVal val="visible"/>
                                      </p:to>
                                    </p:set>
                                    <p:anim calcmode="lin" valueType="num">
                                      <p:cBhvr additive="base">
                                        <p:cTn id="19" dur="500" fill="hold"/>
                                        <p:tgtEl>
                                          <p:spTgt spid="4649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49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64903">
                                            <p:txEl>
                                              <p:pRg st="3" end="3"/>
                                            </p:txEl>
                                          </p:spTgt>
                                        </p:tgtEl>
                                        <p:attrNameLst>
                                          <p:attrName>style.visibility</p:attrName>
                                        </p:attrNameLst>
                                      </p:cBhvr>
                                      <p:to>
                                        <p:strVal val="visible"/>
                                      </p:to>
                                    </p:set>
                                    <p:anim calcmode="lin" valueType="num">
                                      <p:cBhvr additive="base">
                                        <p:cTn id="25" dur="500" fill="hold"/>
                                        <p:tgtEl>
                                          <p:spTgt spid="4649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49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64903">
                                            <p:txEl>
                                              <p:pRg st="4" end="4"/>
                                            </p:txEl>
                                          </p:spTgt>
                                        </p:tgtEl>
                                        <p:attrNameLst>
                                          <p:attrName>style.visibility</p:attrName>
                                        </p:attrNameLst>
                                      </p:cBhvr>
                                      <p:to>
                                        <p:strVal val="visible"/>
                                      </p:to>
                                    </p:set>
                                    <p:anim calcmode="lin" valueType="num">
                                      <p:cBhvr additive="base">
                                        <p:cTn id="31" dur="500" fill="hold"/>
                                        <p:tgtEl>
                                          <p:spTgt spid="4649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49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64903">
                                            <p:txEl>
                                              <p:pRg st="5" end="5"/>
                                            </p:txEl>
                                          </p:spTgt>
                                        </p:tgtEl>
                                        <p:attrNameLst>
                                          <p:attrName>style.visibility</p:attrName>
                                        </p:attrNameLst>
                                      </p:cBhvr>
                                      <p:to>
                                        <p:strVal val="visible"/>
                                      </p:to>
                                    </p:set>
                                    <p:anim calcmode="lin" valueType="num">
                                      <p:cBhvr additive="base">
                                        <p:cTn id="37" dur="500" fill="hold"/>
                                        <p:tgtEl>
                                          <p:spTgt spid="4649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649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64903">
                                            <p:txEl>
                                              <p:pRg st="6" end="6"/>
                                            </p:txEl>
                                          </p:spTgt>
                                        </p:tgtEl>
                                        <p:attrNameLst>
                                          <p:attrName>style.visibility</p:attrName>
                                        </p:attrNameLst>
                                      </p:cBhvr>
                                      <p:to>
                                        <p:strVal val="visible"/>
                                      </p:to>
                                    </p:set>
                                    <p:anim calcmode="lin" valueType="num">
                                      <p:cBhvr additive="base">
                                        <p:cTn id="43" dur="500" fill="hold"/>
                                        <p:tgtEl>
                                          <p:spTgt spid="4649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49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6" name="AutoShape 4"/>
          <p:cNvSpPr>
            <a:spLocks noChangeArrowheads="1"/>
          </p:cNvSpPr>
          <p:nvPr/>
        </p:nvSpPr>
        <p:spPr bwMode="auto">
          <a:xfrm>
            <a:off x="684213" y="2708275"/>
            <a:ext cx="8064500" cy="3313113"/>
          </a:xfrm>
          <a:prstGeom prst="roundRect">
            <a:avLst>
              <a:gd name="adj" fmla="val 16667"/>
            </a:avLst>
          </a:prstGeom>
          <a:solidFill>
            <a:srgbClr val="FFCCCC"/>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458754" name="Rectangle 2"/>
          <p:cNvSpPr>
            <a:spLocks noGrp="1" noChangeArrowheads="1"/>
          </p:cNvSpPr>
          <p:nvPr>
            <p:ph type="title"/>
          </p:nvPr>
        </p:nvSpPr>
        <p:spPr>
          <a:xfrm>
            <a:off x="323850" y="990600"/>
            <a:ext cx="7772400" cy="1143000"/>
          </a:xfrm>
        </p:spPr>
        <p:txBody>
          <a:bodyPr>
            <a:normAutofit fontScale="90000"/>
          </a:bodyPr>
          <a:lstStyle/>
          <a:p>
            <a:pPr algn="l"/>
            <a:r>
              <a:rPr lang="ja-JP" altLang="en-US" sz="4000"/>
              <a:t>こんなとき、</a:t>
            </a:r>
            <a:br>
              <a:rPr lang="ja-JP" altLang="en-US" sz="4000"/>
            </a:br>
            <a:r>
              <a:rPr lang="ja-JP" altLang="en-US" sz="4000"/>
              <a:t>　　　あなたはどうしますか？</a:t>
            </a:r>
          </a:p>
        </p:txBody>
      </p:sp>
      <p:sp>
        <p:nvSpPr>
          <p:cNvPr id="458755" name="Rectangle 3"/>
          <p:cNvSpPr>
            <a:spLocks noGrp="1" noChangeArrowheads="1"/>
          </p:cNvSpPr>
          <p:nvPr>
            <p:ph type="body" idx="1"/>
          </p:nvPr>
        </p:nvSpPr>
        <p:spPr>
          <a:xfrm>
            <a:off x="685800" y="2921000"/>
            <a:ext cx="7772400" cy="3387725"/>
          </a:xfrm>
        </p:spPr>
        <p:txBody>
          <a:bodyPr/>
          <a:lstStyle/>
          <a:p>
            <a:r>
              <a:rPr lang="ja-JP" altLang="en-US"/>
              <a:t>近所に住む</a:t>
            </a:r>
            <a:r>
              <a:rPr lang="en-US" altLang="ja-JP"/>
              <a:t>1</a:t>
            </a:r>
            <a:r>
              <a:rPr lang="ja-JP" altLang="en-US"/>
              <a:t>人暮らしの老婦人が、ごみ</a:t>
            </a:r>
          </a:p>
          <a:p>
            <a:pPr>
              <a:buFontTx/>
              <a:buNone/>
            </a:pPr>
            <a:r>
              <a:rPr lang="ja-JP" altLang="en-US"/>
              <a:t>　　回収日ではない日に、ごみを出している。</a:t>
            </a:r>
          </a:p>
          <a:p>
            <a:r>
              <a:rPr lang="ja-JP" altLang="en-US"/>
              <a:t>しかも、燃えるごみ袋に</a:t>
            </a:r>
            <a:r>
              <a:rPr lang="en-US" altLang="ja-JP"/>
              <a:t>『</a:t>
            </a:r>
            <a:r>
              <a:rPr lang="ja-JP" altLang="en-US"/>
              <a:t>燃えないごみ</a:t>
            </a:r>
            <a:r>
              <a:rPr lang="en-US" altLang="ja-JP"/>
              <a:t>』</a:t>
            </a:r>
            <a:r>
              <a:rPr lang="ja-JP" altLang="en-US"/>
              <a:t>も入れている。</a:t>
            </a:r>
          </a:p>
          <a:p>
            <a:r>
              <a:rPr lang="ja-JP" altLang="en-US"/>
              <a:t>周辺の住民から、苦情が出ている。</a:t>
            </a:r>
          </a:p>
        </p:txBody>
      </p:sp>
      <p:pic>
        <p:nvPicPr>
          <p:cNvPr id="458757" name="Picture 5" descr="MC90033842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563" y="476250"/>
            <a:ext cx="2160587" cy="1800225"/>
          </a:xfrm>
          <a:prstGeom prst="rect">
            <a:avLst/>
          </a:prstGeom>
          <a:noFill/>
          <a:extLst>
            <a:ext uri="{909E8E84-426E-40DD-AFC4-6F175D3DCCD1}">
              <a14:hiddenFill xmlns:a14="http://schemas.microsoft.com/office/drawing/2010/main">
                <a:solidFill>
                  <a:srgbClr val="FFFFFF"/>
                </a:solidFill>
              </a14:hiddenFill>
            </a:ext>
          </a:extLst>
        </p:spPr>
      </p:pic>
      <p:sp>
        <p:nvSpPr>
          <p:cNvPr id="458758" name="AutoShape 6"/>
          <p:cNvSpPr>
            <a:spLocks noChangeArrowheads="1"/>
          </p:cNvSpPr>
          <p:nvPr/>
        </p:nvSpPr>
        <p:spPr bwMode="auto">
          <a:xfrm>
            <a:off x="2555875" y="260350"/>
            <a:ext cx="4103688" cy="647700"/>
          </a:xfrm>
          <a:prstGeom prst="wedgeRoundRectCallout">
            <a:avLst>
              <a:gd name="adj1" fmla="val -40560"/>
              <a:gd name="adj2" fmla="val 149755"/>
              <a:gd name="adj3" fmla="val 16667"/>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lstStyle/>
          <a:p>
            <a:pPr algn="ctr"/>
            <a:r>
              <a:rPr lang="ja-JP" altLang="en-US"/>
              <a:t>認知症サポーターとして</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33</a:t>
            </a:fld>
            <a:endParaRPr lang="en-US" altLang="ja-JP"/>
          </a:p>
        </p:txBody>
      </p:sp>
    </p:spTree>
    <p:extLst>
      <p:ext uri="{BB962C8B-B14F-4D97-AF65-F5344CB8AC3E}">
        <p14:creationId xmlns:p14="http://schemas.microsoft.com/office/powerpoint/2010/main" val="655320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58755">
                                            <p:txEl>
                                              <p:pRg st="0" end="0"/>
                                            </p:txEl>
                                          </p:spTgt>
                                        </p:tgtEl>
                                        <p:attrNameLst>
                                          <p:attrName>style.visibility</p:attrName>
                                        </p:attrNameLst>
                                      </p:cBhvr>
                                      <p:to>
                                        <p:strVal val="visible"/>
                                      </p:to>
                                    </p:set>
                                    <p:animEffect transition="in" filter="diamond(in)">
                                      <p:cBhvr>
                                        <p:cTn id="7" dur="2000"/>
                                        <p:tgtEl>
                                          <p:spTgt spid="458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58755">
                                            <p:txEl>
                                              <p:pRg st="1" end="1"/>
                                            </p:txEl>
                                          </p:spTgt>
                                        </p:tgtEl>
                                        <p:attrNameLst>
                                          <p:attrName>style.visibility</p:attrName>
                                        </p:attrNameLst>
                                      </p:cBhvr>
                                      <p:to>
                                        <p:strVal val="visible"/>
                                      </p:to>
                                    </p:set>
                                    <p:animEffect transition="in" filter="diamond(in)">
                                      <p:cBhvr>
                                        <p:cTn id="12" dur="2000"/>
                                        <p:tgtEl>
                                          <p:spTgt spid="458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58755">
                                            <p:txEl>
                                              <p:pRg st="2" end="2"/>
                                            </p:txEl>
                                          </p:spTgt>
                                        </p:tgtEl>
                                        <p:attrNameLst>
                                          <p:attrName>style.visibility</p:attrName>
                                        </p:attrNameLst>
                                      </p:cBhvr>
                                      <p:to>
                                        <p:strVal val="visible"/>
                                      </p:to>
                                    </p:set>
                                    <p:animEffect transition="in" filter="diamond(in)">
                                      <p:cBhvr>
                                        <p:cTn id="17" dur="2000"/>
                                        <p:tgtEl>
                                          <p:spTgt spid="458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458755">
                                            <p:txEl>
                                              <p:pRg st="3" end="3"/>
                                            </p:txEl>
                                          </p:spTgt>
                                        </p:tgtEl>
                                        <p:attrNameLst>
                                          <p:attrName>style.visibility</p:attrName>
                                        </p:attrNameLst>
                                      </p:cBhvr>
                                      <p:to>
                                        <p:strVal val="visible"/>
                                      </p:to>
                                    </p:set>
                                    <p:animEffect transition="in" filter="diamond(in)">
                                      <p:cBhvr>
                                        <p:cTn id="22" dur="2000"/>
                                        <p:tgtEl>
                                          <p:spTgt spid="458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ja-JP" altLang="en-US" dirty="0" smtClean="0"/>
              <a:t>ご清聴ありがとうございました。</a:t>
            </a:r>
            <a:endParaRPr kumimoji="1" lang="ja-JP" altLang="en-US" dirty="0"/>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34</a:t>
            </a:fld>
            <a:endParaRPr lang="en-US" altLang="ja-JP"/>
          </a:p>
        </p:txBody>
      </p:sp>
    </p:spTree>
    <p:extLst>
      <p:ext uri="{BB962C8B-B14F-4D97-AF65-F5344CB8AC3E}">
        <p14:creationId xmlns:p14="http://schemas.microsoft.com/office/powerpoint/2010/main" val="4053378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684213" y="1844675"/>
            <a:ext cx="7772400" cy="2089150"/>
          </a:xfrm>
          <a:gradFill rotWithShape="1">
            <a:gsLst>
              <a:gs pos="100000">
                <a:srgbClr val="66FF99">
                  <a:alpha val="77000"/>
                </a:srgbClr>
              </a:gs>
              <a:gs pos="100000">
                <a:srgbClr val="66FF99">
                  <a:gamma/>
                  <a:shade val="65882"/>
                  <a:invGamma/>
                </a:srgbClr>
              </a:gs>
            </a:gsLst>
            <a:lin ang="5400000" scaled="1"/>
          </a:gradFill>
        </p:spPr>
        <p:txBody>
          <a:bodyPr/>
          <a:lstStyle/>
          <a:p>
            <a:r>
              <a:rPr lang="ja-JP" altLang="en-US" sz="4800" b="1" dirty="0" smtClean="0"/>
              <a:t>　認知症</a:t>
            </a:r>
            <a:r>
              <a:rPr lang="ja-JP" altLang="en-US" sz="4800" b="1" dirty="0"/>
              <a:t>とは</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4</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5" grpId="0" nodeType="clickEffect">
                                  <p:stCondLst>
                                    <p:cond delay="0"/>
                                  </p:stCondLst>
                                  <p:childTnLst>
                                    <p:set>
                                      <p:cBhvr override="childStyle">
                                        <p:cTn id="6" dur="indefinite"/>
                                        <p:tgtEl>
                                          <p:spTgt spid="419842"/>
                                        </p:tgtEl>
                                        <p:attrNameLst>
                                          <p:attrName>style.fontStyle</p:attrName>
                                        </p:attrNameLst>
                                      </p:cBhvr>
                                      <p:to>
                                        <p:strVal val="normal"/>
                                      </p:to>
                                    </p:set>
                                    <p:set>
                                      <p:cBhvr override="childStyle">
                                        <p:cTn id="7" dur="indefinite"/>
                                        <p:tgtEl>
                                          <p:spTgt spid="419842"/>
                                        </p:tgtEl>
                                        <p:attrNameLst>
                                          <p:attrName>style.fontWeight</p:attrName>
                                        </p:attrNameLst>
                                      </p:cBhvr>
                                      <p:to>
                                        <p:strVal val="bold"/>
                                      </p:to>
                                    </p:set>
                                    <p:set>
                                      <p:cBhvr override="childStyle">
                                        <p:cTn id="8" dur="indefinite"/>
                                        <p:tgtEl>
                                          <p:spTgt spid="41984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2" name="Text Box 4"/>
          <p:cNvSpPr txBox="1">
            <a:spLocks noChangeArrowheads="1"/>
          </p:cNvSpPr>
          <p:nvPr/>
        </p:nvSpPr>
        <p:spPr bwMode="auto">
          <a:xfrm>
            <a:off x="611188" y="784225"/>
            <a:ext cx="8064500" cy="756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4800" dirty="0">
                <a:solidFill>
                  <a:schemeClr val="tx1"/>
                </a:solidFill>
              </a:rPr>
              <a:t>脳</a:t>
            </a:r>
            <a:r>
              <a:rPr lang="ja-JP" altLang="en-US" dirty="0"/>
              <a:t>　・・・　</a:t>
            </a:r>
            <a:r>
              <a:rPr lang="ja-JP" altLang="en-US" dirty="0" smtClean="0"/>
              <a:t>人間の活動をコントロール</a:t>
            </a:r>
            <a:r>
              <a:rPr lang="ja-JP" altLang="en-US" dirty="0"/>
              <a:t>する司令塔</a:t>
            </a:r>
          </a:p>
        </p:txBody>
      </p:sp>
      <p:sp>
        <p:nvSpPr>
          <p:cNvPr id="447493" name="AutoShape 5"/>
          <p:cNvSpPr>
            <a:spLocks noChangeArrowheads="1"/>
          </p:cNvSpPr>
          <p:nvPr/>
        </p:nvSpPr>
        <p:spPr bwMode="auto">
          <a:xfrm>
            <a:off x="2124075" y="1989138"/>
            <a:ext cx="4968875" cy="1511300"/>
          </a:xfrm>
          <a:prstGeom prst="downArrow">
            <a:avLst>
              <a:gd name="adj1" fmla="val 50000"/>
              <a:gd name="adj2" fmla="val 25000"/>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pPr algn="ctr"/>
            <a:r>
              <a:rPr lang="ja-JP" altLang="en-US" sz="3200"/>
              <a:t>認知症とは</a:t>
            </a:r>
          </a:p>
        </p:txBody>
      </p:sp>
      <p:sp>
        <p:nvSpPr>
          <p:cNvPr id="447494" name="Text Box 6"/>
          <p:cNvSpPr txBox="1">
            <a:spLocks noChangeArrowheads="1"/>
          </p:cNvSpPr>
          <p:nvPr/>
        </p:nvSpPr>
        <p:spPr bwMode="auto">
          <a:xfrm>
            <a:off x="971550" y="3644900"/>
            <a:ext cx="72009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3200" dirty="0"/>
              <a:t>脳の細胞が死んでしまったり、働きが悪くなったために様々な障害が起こり、</a:t>
            </a:r>
            <a:r>
              <a:rPr lang="ja-JP" altLang="en-US" sz="3200" u="sng" dirty="0">
                <a:solidFill>
                  <a:srgbClr val="008000"/>
                </a:solidFill>
              </a:rPr>
              <a:t>生活に支障がでている状態</a:t>
            </a:r>
            <a:r>
              <a:rPr lang="ja-JP" altLang="en-US" sz="3200" dirty="0">
                <a:solidFill>
                  <a:srgbClr val="008000"/>
                </a:solidFill>
              </a:rPr>
              <a:t>（およそ６ヶ月以上継続）</a:t>
            </a:r>
          </a:p>
        </p:txBody>
      </p:sp>
      <p:sp>
        <p:nvSpPr>
          <p:cNvPr id="2" name="テキスト ボックス 1"/>
          <p:cNvSpPr txBox="1"/>
          <p:nvPr/>
        </p:nvSpPr>
        <p:spPr>
          <a:xfrm>
            <a:off x="1259632" y="5613400"/>
            <a:ext cx="6552728" cy="1077218"/>
          </a:xfrm>
          <a:prstGeom prst="rect">
            <a:avLst/>
          </a:prstGeom>
          <a:solidFill>
            <a:srgbClr val="FFCC99"/>
          </a:solidFill>
        </p:spPr>
        <p:txBody>
          <a:bodyPr wrap="square" rtlCol="0">
            <a:spAutoFit/>
          </a:bodyPr>
          <a:lstStyle/>
          <a:p>
            <a:r>
              <a:rPr kumimoji="1" lang="ja-JP" altLang="en-US" sz="3200" dirty="0" smtClean="0">
                <a:solidFill>
                  <a:schemeClr val="tx1"/>
                </a:solidFill>
              </a:rPr>
              <a:t>認知症は脳の病気！</a:t>
            </a:r>
            <a:endParaRPr kumimoji="1" lang="en-US" altLang="ja-JP" sz="3200" dirty="0" smtClean="0">
              <a:solidFill>
                <a:schemeClr val="tx1"/>
              </a:solidFill>
            </a:endParaRPr>
          </a:p>
          <a:p>
            <a:r>
              <a:rPr lang="ja-JP" altLang="en-US" sz="3200" dirty="0">
                <a:solidFill>
                  <a:schemeClr val="tx1"/>
                </a:solidFill>
              </a:rPr>
              <a:t>　</a:t>
            </a:r>
            <a:r>
              <a:rPr lang="ja-JP" altLang="en-US" sz="3200" dirty="0" smtClean="0">
                <a:solidFill>
                  <a:schemeClr val="tx1"/>
                </a:solidFill>
              </a:rPr>
              <a:t>　　     </a:t>
            </a:r>
            <a:r>
              <a:rPr kumimoji="1" lang="ja-JP" altLang="en-US" sz="3200" dirty="0" smtClean="0">
                <a:solidFill>
                  <a:schemeClr val="tx1"/>
                </a:solidFill>
              </a:rPr>
              <a:t>誰にでも起こりうる病気！</a:t>
            </a:r>
            <a:endParaRPr kumimoji="1" lang="ja-JP" altLang="en-US" sz="3200" dirty="0">
              <a:solidFill>
                <a:schemeClr val="tx1"/>
              </a:solidFill>
            </a:endParaRPr>
          </a:p>
        </p:txBody>
      </p:sp>
      <p:sp>
        <p:nvSpPr>
          <p:cNvPr id="3" name="スライド番号プレースホルダー 2"/>
          <p:cNvSpPr>
            <a:spLocks noGrp="1"/>
          </p:cNvSpPr>
          <p:nvPr>
            <p:ph type="sldNum" sz="quarter" idx="12"/>
          </p:nvPr>
        </p:nvSpPr>
        <p:spPr/>
        <p:txBody>
          <a:bodyPr/>
          <a:lstStyle/>
          <a:p>
            <a:fld id="{68E81F09-E234-427C-A950-7D63924AD2F1}" type="slidenum">
              <a:rPr lang="en-US" altLang="ja-JP" smtClean="0"/>
              <a:pPr/>
              <a:t>5</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191157" y="404664"/>
            <a:ext cx="8640638" cy="1347936"/>
          </a:xfrm>
        </p:spPr>
        <p:txBody>
          <a:bodyPr>
            <a:normAutofit fontScale="90000"/>
          </a:bodyPr>
          <a:lstStyle/>
          <a:p>
            <a:pPr algn="l"/>
            <a:r>
              <a:rPr lang="ja-JP" altLang="en-US" sz="4800" b="1" dirty="0" smtClean="0">
                <a:ea typeface="HG丸ｺﾞｼｯｸM-PRO" pitchFamily="50" charset="-128"/>
              </a:rPr>
              <a:t>健康</a:t>
            </a:r>
            <a:r>
              <a:rPr lang="ja-JP" altLang="en-US" sz="4800" b="1" dirty="0">
                <a:ea typeface="HG丸ｺﾞｼｯｸM-PRO" pitchFamily="50" charset="-128"/>
              </a:rPr>
              <a:t>な人と認知症の人の</a:t>
            </a:r>
            <a:br>
              <a:rPr lang="ja-JP" altLang="en-US" sz="4800" b="1" dirty="0">
                <a:ea typeface="HG丸ｺﾞｼｯｸM-PRO" pitchFamily="50" charset="-128"/>
              </a:rPr>
            </a:br>
            <a:r>
              <a:rPr lang="ja-JP" altLang="en-US" sz="4800" b="1" dirty="0">
                <a:ea typeface="HG丸ｺﾞｼｯｸM-PRO" pitchFamily="50" charset="-128"/>
              </a:rPr>
              <a:t>　　　</a:t>
            </a:r>
            <a:r>
              <a:rPr lang="ja-JP" altLang="en-US" sz="4800" b="1" dirty="0" smtClean="0">
                <a:ea typeface="HG丸ｺﾞｼｯｸM-PRO" pitchFamily="50" charset="-128"/>
              </a:rPr>
              <a:t>　　　脳</a:t>
            </a:r>
            <a:r>
              <a:rPr lang="ja-JP" altLang="en-US" sz="4800" b="1" dirty="0">
                <a:ea typeface="HG丸ｺﾞｼｯｸM-PRO" pitchFamily="50" charset="-128"/>
              </a:rPr>
              <a:t>の状態の違い</a:t>
            </a:r>
          </a:p>
        </p:txBody>
      </p:sp>
      <p:pic>
        <p:nvPicPr>
          <p:cNvPr id="421892"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5496" y="1916832"/>
            <a:ext cx="9088772" cy="3480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テキスト ボックス 2"/>
          <p:cNvSpPr txBox="1"/>
          <p:nvPr/>
        </p:nvSpPr>
        <p:spPr>
          <a:xfrm>
            <a:off x="191157" y="4003682"/>
            <a:ext cx="2160240" cy="523220"/>
          </a:xfrm>
          <a:prstGeom prst="rect">
            <a:avLst/>
          </a:prstGeom>
          <a:solidFill>
            <a:schemeClr val="bg1"/>
          </a:solidFill>
          <a:ln>
            <a:noFill/>
          </a:ln>
        </p:spPr>
        <p:txBody>
          <a:bodyPr wrap="square" rtlCol="0">
            <a:spAutoFit/>
          </a:bodyPr>
          <a:lstStyle/>
          <a:p>
            <a:r>
              <a:rPr kumimoji="1" lang="ja-JP" altLang="en-US" dirty="0" smtClean="0"/>
              <a:t>　</a:t>
            </a:r>
            <a:r>
              <a:rPr kumimoji="1" lang="ja-JP" altLang="en-US" dirty="0" smtClean="0">
                <a:solidFill>
                  <a:schemeClr val="accent2"/>
                </a:solidFill>
                <a:latin typeface="+mn-ea"/>
                <a:ea typeface="+mn-ea"/>
              </a:rPr>
              <a:t>健康な脳</a:t>
            </a:r>
            <a:endParaRPr kumimoji="1" lang="ja-JP" altLang="en-US" dirty="0">
              <a:solidFill>
                <a:schemeClr val="accent2"/>
              </a:solidFill>
              <a:latin typeface="+mn-ea"/>
              <a:ea typeface="+mn-ea"/>
            </a:endParaRPr>
          </a:p>
        </p:txBody>
      </p:sp>
      <p:sp>
        <p:nvSpPr>
          <p:cNvPr id="11" name="テキスト ボックス 10"/>
          <p:cNvSpPr txBox="1"/>
          <p:nvPr/>
        </p:nvSpPr>
        <p:spPr>
          <a:xfrm>
            <a:off x="2950220" y="4869160"/>
            <a:ext cx="3004883" cy="1838965"/>
          </a:xfrm>
          <a:prstGeom prst="rect">
            <a:avLst/>
          </a:prstGeom>
          <a:solidFill>
            <a:schemeClr val="bg1"/>
          </a:solidFill>
          <a:ln>
            <a:noFill/>
          </a:ln>
        </p:spPr>
        <p:txBody>
          <a:bodyPr wrap="square" rtlCol="0">
            <a:spAutoFit/>
          </a:bodyPr>
          <a:lstStyle/>
          <a:p>
            <a:pPr>
              <a:lnSpc>
                <a:spcPts val="1100"/>
              </a:lnSpc>
            </a:pPr>
            <a:endParaRPr lang="en-US" altLang="ja-JP" sz="2400" dirty="0" smtClean="0"/>
          </a:p>
          <a:p>
            <a:r>
              <a:rPr lang="ja-JP" altLang="en-US" sz="2400" dirty="0" smtClean="0"/>
              <a:t>　脳の老廃物により</a:t>
            </a:r>
            <a:endParaRPr lang="en-US" altLang="ja-JP" sz="2400" dirty="0" smtClean="0"/>
          </a:p>
          <a:p>
            <a:r>
              <a:rPr lang="ja-JP" altLang="en-US" sz="2400" dirty="0" smtClean="0"/>
              <a:t>　脳の細胞が破壊</a:t>
            </a:r>
            <a:r>
              <a:rPr lang="ja-JP" altLang="en-US" sz="2400" dirty="0"/>
              <a:t>　</a:t>
            </a:r>
            <a:endParaRPr lang="en-US" altLang="ja-JP" sz="2400" dirty="0" smtClean="0"/>
          </a:p>
          <a:p>
            <a:r>
              <a:rPr lang="ja-JP" altLang="en-US" sz="2400" dirty="0" smtClean="0"/>
              <a:t>　さ れ、脳が委縮</a:t>
            </a:r>
            <a:endParaRPr lang="en-US" altLang="ja-JP" sz="2400" dirty="0" smtClean="0"/>
          </a:p>
          <a:p>
            <a:pPr>
              <a:lnSpc>
                <a:spcPts val="1000"/>
              </a:lnSpc>
            </a:pPr>
            <a:endParaRPr lang="en-US" altLang="ja-JP" sz="2400" dirty="0" smtClean="0"/>
          </a:p>
          <a:p>
            <a:r>
              <a:rPr kumimoji="1" lang="ja-JP" altLang="en-US" sz="2400" dirty="0"/>
              <a:t>　</a:t>
            </a:r>
            <a:r>
              <a:rPr kumimoji="1" lang="ja-JP" altLang="en-US" sz="2400" dirty="0" smtClean="0">
                <a:solidFill>
                  <a:schemeClr val="accent2"/>
                </a:solidFill>
              </a:rPr>
              <a:t>認知症の</a:t>
            </a:r>
            <a:r>
              <a:rPr kumimoji="1" lang="en-US" altLang="ja-JP" sz="2400" dirty="0" smtClean="0">
                <a:solidFill>
                  <a:schemeClr val="accent2"/>
                </a:solidFill>
              </a:rPr>
              <a:t>50</a:t>
            </a:r>
            <a:r>
              <a:rPr kumimoji="1" lang="ja-JP" altLang="en-US" sz="2400" dirty="0" smtClean="0">
                <a:solidFill>
                  <a:schemeClr val="accent2"/>
                </a:solidFill>
              </a:rPr>
              <a:t>％</a:t>
            </a:r>
            <a:endParaRPr kumimoji="1" lang="en-US" altLang="ja-JP" sz="2400" dirty="0">
              <a:solidFill>
                <a:schemeClr val="accent2"/>
              </a:solidFill>
            </a:endParaRPr>
          </a:p>
        </p:txBody>
      </p:sp>
      <p:sp>
        <p:nvSpPr>
          <p:cNvPr id="12" name="テキスト ボックス 11"/>
          <p:cNvSpPr txBox="1"/>
          <p:nvPr/>
        </p:nvSpPr>
        <p:spPr>
          <a:xfrm>
            <a:off x="2904488" y="4049848"/>
            <a:ext cx="3096345" cy="954107"/>
          </a:xfrm>
          <a:prstGeom prst="rect">
            <a:avLst/>
          </a:prstGeom>
          <a:solidFill>
            <a:schemeClr val="bg1"/>
          </a:solidFill>
          <a:ln>
            <a:noFill/>
          </a:ln>
        </p:spPr>
        <p:txBody>
          <a:bodyPr wrap="square" rtlCol="0">
            <a:spAutoFit/>
          </a:bodyPr>
          <a:lstStyle/>
          <a:p>
            <a:r>
              <a:rPr lang="ja-JP" altLang="en-US" dirty="0" smtClean="0">
                <a:solidFill>
                  <a:schemeClr val="accent2"/>
                </a:solidFill>
                <a:latin typeface="+mn-ea"/>
                <a:ea typeface="+mn-ea"/>
              </a:rPr>
              <a:t>アルツハイマー型</a:t>
            </a:r>
            <a:endParaRPr lang="en-US" altLang="ja-JP" dirty="0" smtClean="0">
              <a:solidFill>
                <a:schemeClr val="accent2"/>
              </a:solidFill>
              <a:latin typeface="+mn-ea"/>
              <a:ea typeface="+mn-ea"/>
            </a:endParaRPr>
          </a:p>
          <a:p>
            <a:r>
              <a:rPr lang="ja-JP" altLang="en-US" dirty="0" smtClean="0">
                <a:solidFill>
                  <a:schemeClr val="accent2"/>
                </a:solidFill>
                <a:latin typeface="+mn-ea"/>
                <a:ea typeface="+mn-ea"/>
              </a:rPr>
              <a:t>　　　認 知 症　</a:t>
            </a:r>
            <a:r>
              <a:rPr lang="ja-JP" altLang="en-US" dirty="0" smtClean="0">
                <a:solidFill>
                  <a:schemeClr val="accent2"/>
                </a:solidFill>
                <a:latin typeface="HG丸ｺﾞｼｯｸM-PRO" pitchFamily="50" charset="-128"/>
                <a:ea typeface="HG丸ｺﾞｼｯｸM-PRO" pitchFamily="50" charset="-128"/>
              </a:rPr>
              <a:t>　</a:t>
            </a:r>
            <a:r>
              <a:rPr lang="ja-JP" altLang="en-US" dirty="0" smtClean="0"/>
              <a:t>　</a:t>
            </a:r>
            <a:endParaRPr kumimoji="1" lang="ja-JP" altLang="en-US" dirty="0"/>
          </a:p>
        </p:txBody>
      </p:sp>
      <p:sp>
        <p:nvSpPr>
          <p:cNvPr id="14" name="テキスト ボックス 13"/>
          <p:cNvSpPr txBox="1"/>
          <p:nvPr/>
        </p:nvSpPr>
        <p:spPr>
          <a:xfrm>
            <a:off x="6241331" y="4329451"/>
            <a:ext cx="2520280" cy="2208297"/>
          </a:xfrm>
          <a:prstGeom prst="rect">
            <a:avLst/>
          </a:prstGeom>
          <a:solidFill>
            <a:schemeClr val="bg1"/>
          </a:solidFill>
          <a:ln>
            <a:noFill/>
          </a:ln>
        </p:spPr>
        <p:txBody>
          <a:bodyPr wrap="square" rtlCol="0">
            <a:spAutoFit/>
          </a:bodyPr>
          <a:lstStyle/>
          <a:p>
            <a:pPr>
              <a:lnSpc>
                <a:spcPts val="1100"/>
              </a:lnSpc>
            </a:pPr>
            <a:endParaRPr lang="en-US" altLang="ja-JP" sz="2400" dirty="0" smtClean="0"/>
          </a:p>
          <a:p>
            <a:r>
              <a:rPr lang="ja-JP" altLang="en-US" sz="2400" dirty="0"/>
              <a:t> </a:t>
            </a:r>
            <a:endParaRPr lang="en-US" altLang="ja-JP" sz="2400" dirty="0" smtClean="0"/>
          </a:p>
          <a:p>
            <a:r>
              <a:rPr lang="ja-JP" altLang="en-US" sz="2400" dirty="0" smtClean="0"/>
              <a:t>脳梗塞など病気</a:t>
            </a:r>
            <a:endParaRPr lang="en-US" altLang="ja-JP" sz="2400" dirty="0" smtClean="0"/>
          </a:p>
          <a:p>
            <a:r>
              <a:rPr lang="ja-JP" altLang="en-US" sz="2400" dirty="0" smtClean="0"/>
              <a:t> が起きた部分の</a:t>
            </a:r>
            <a:endParaRPr lang="en-US" altLang="ja-JP" sz="2400" dirty="0" smtClean="0"/>
          </a:p>
          <a:p>
            <a:r>
              <a:rPr lang="ja-JP" altLang="en-US" sz="2400" dirty="0" smtClean="0"/>
              <a:t> 細胞が死ぬ</a:t>
            </a:r>
            <a:endParaRPr lang="en-US" altLang="ja-JP" sz="2400" dirty="0" smtClean="0"/>
          </a:p>
          <a:p>
            <a:pPr>
              <a:lnSpc>
                <a:spcPts val="1000"/>
              </a:lnSpc>
            </a:pPr>
            <a:endParaRPr lang="en-US" altLang="ja-JP" sz="2400" dirty="0" smtClean="0"/>
          </a:p>
          <a:p>
            <a:r>
              <a:rPr kumimoji="1" lang="ja-JP" altLang="en-US" sz="2400" dirty="0" smtClean="0">
                <a:solidFill>
                  <a:schemeClr val="accent2"/>
                </a:solidFill>
              </a:rPr>
              <a:t>認知症の</a:t>
            </a:r>
            <a:r>
              <a:rPr kumimoji="1" lang="en-US" altLang="ja-JP" sz="2400" dirty="0" smtClean="0">
                <a:solidFill>
                  <a:schemeClr val="accent2"/>
                </a:solidFill>
              </a:rPr>
              <a:t>15</a:t>
            </a:r>
            <a:r>
              <a:rPr kumimoji="1" lang="ja-JP" altLang="en-US" sz="2400" dirty="0" smtClean="0">
                <a:solidFill>
                  <a:schemeClr val="accent2"/>
                </a:solidFill>
              </a:rPr>
              <a:t>％</a:t>
            </a:r>
            <a:endParaRPr kumimoji="1" lang="en-US" altLang="ja-JP" sz="2400" dirty="0">
              <a:solidFill>
                <a:schemeClr val="accent2"/>
              </a:solidFill>
            </a:endParaRPr>
          </a:p>
        </p:txBody>
      </p:sp>
      <p:sp>
        <p:nvSpPr>
          <p:cNvPr id="13" name="テキスト ボックス 12"/>
          <p:cNvSpPr txBox="1"/>
          <p:nvPr/>
        </p:nvSpPr>
        <p:spPr>
          <a:xfrm>
            <a:off x="6111986" y="4003681"/>
            <a:ext cx="2773907" cy="523220"/>
          </a:xfrm>
          <a:prstGeom prst="rect">
            <a:avLst/>
          </a:prstGeom>
          <a:solidFill>
            <a:schemeClr val="bg1"/>
          </a:solidFill>
          <a:ln>
            <a:noFill/>
          </a:ln>
        </p:spPr>
        <p:txBody>
          <a:bodyPr wrap="square" rtlCol="0">
            <a:spAutoFit/>
          </a:bodyPr>
          <a:lstStyle/>
          <a:p>
            <a:pPr algn="ctr"/>
            <a:r>
              <a:rPr lang="ja-JP" altLang="en-US" sz="2400" dirty="0" smtClean="0">
                <a:solidFill>
                  <a:schemeClr val="accent2"/>
                </a:solidFill>
                <a:latin typeface="+mn-ea"/>
                <a:ea typeface="+mn-ea"/>
              </a:rPr>
              <a:t>脳血管性認知症</a:t>
            </a:r>
            <a:r>
              <a:rPr lang="ja-JP" altLang="en-US" dirty="0" smtClean="0">
                <a:solidFill>
                  <a:schemeClr val="accent2"/>
                </a:solidFill>
                <a:latin typeface="HG丸ｺﾞｼｯｸM-PRO" pitchFamily="50" charset="-128"/>
                <a:ea typeface="HG丸ｺﾞｼｯｸM-PRO" pitchFamily="50" charset="-128"/>
              </a:rPr>
              <a:t>　</a:t>
            </a:r>
            <a:r>
              <a:rPr lang="ja-JP" altLang="en-US" dirty="0" smtClean="0"/>
              <a:t>　</a:t>
            </a:r>
            <a:endParaRPr kumimoji="1" lang="ja-JP" altLang="en-US" dirty="0"/>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6</a:t>
            </a:fld>
            <a:endParaRPr lang="en-US" altLang="ja-JP"/>
          </a:p>
        </p:txBody>
      </p:sp>
    </p:spTree>
    <p:extLst>
      <p:ext uri="{BB962C8B-B14F-4D97-AF65-F5344CB8AC3E}">
        <p14:creationId xmlns:p14="http://schemas.microsoft.com/office/powerpoint/2010/main" val="984666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ChangeArrowheads="1"/>
          </p:cNvSpPr>
          <p:nvPr/>
        </p:nvSpPr>
        <p:spPr bwMode="auto">
          <a:xfrm>
            <a:off x="539552" y="1844675"/>
            <a:ext cx="7772400" cy="2089150"/>
          </a:xfrm>
          <a:prstGeom prst="rect">
            <a:avLst/>
          </a:prstGeom>
          <a:gradFill rotWithShape="1">
            <a:gsLst>
              <a:gs pos="100000">
                <a:srgbClr val="66FF99"/>
              </a:gs>
              <a:gs pos="100000">
                <a:srgbClr val="66FF99">
                  <a:gamma/>
                  <a:shade val="76471"/>
                  <a:invGamma/>
                </a:srgbClr>
              </a:gs>
            </a:gsLst>
            <a:lin ang="5400000" scaled="1"/>
          </a:gradFill>
          <a:ln>
            <a:noFill/>
          </a:ln>
          <a:effectLst/>
          <a:extLst/>
        </p:spPr>
        <p:txBody>
          <a:bodyPr anchor="ctr"/>
          <a:lstStyle/>
          <a:p>
            <a:pPr algn="ctr"/>
            <a:r>
              <a:rPr lang="ja-JP" altLang="en-US" sz="4800" dirty="0">
                <a:solidFill>
                  <a:schemeClr val="tx1"/>
                </a:solidFill>
                <a:latin typeface="Times New Roman" pitchFamily="18" charset="0"/>
              </a:rPr>
              <a:t>認知症の症状</a:t>
            </a:r>
          </a:p>
        </p:txBody>
      </p:sp>
      <p:sp>
        <p:nvSpPr>
          <p:cNvPr id="2" name="スライド番号プレースホルダー 1"/>
          <p:cNvSpPr>
            <a:spLocks noGrp="1"/>
          </p:cNvSpPr>
          <p:nvPr>
            <p:ph type="sldNum" sz="quarter" idx="12"/>
          </p:nvPr>
        </p:nvSpPr>
        <p:spPr/>
        <p:txBody>
          <a:bodyPr/>
          <a:lstStyle/>
          <a:p>
            <a:fld id="{68E81F09-E234-427C-A950-7D63924AD2F1}" type="slidenum">
              <a:rPr lang="en-US" altLang="ja-JP" smtClean="0"/>
              <a:pPr/>
              <a:t>7</a:t>
            </a:fld>
            <a:endParaRPr lang="en-US" altLang="ja-JP"/>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5" grpId="0" nodeType="clickEffect">
                                  <p:stCondLst>
                                    <p:cond delay="0"/>
                                  </p:stCondLst>
                                  <p:childTnLst>
                                    <p:set>
                                      <p:cBhvr override="childStyle">
                                        <p:cTn id="6" dur="indefinite"/>
                                        <p:tgtEl>
                                          <p:spTgt spid="420866"/>
                                        </p:tgtEl>
                                        <p:attrNameLst>
                                          <p:attrName>style.fontStyle</p:attrName>
                                        </p:attrNameLst>
                                      </p:cBhvr>
                                      <p:to>
                                        <p:strVal val="normal"/>
                                      </p:to>
                                    </p:set>
                                    <p:set>
                                      <p:cBhvr override="childStyle">
                                        <p:cTn id="7" dur="indefinite"/>
                                        <p:tgtEl>
                                          <p:spTgt spid="420866"/>
                                        </p:tgtEl>
                                        <p:attrNameLst>
                                          <p:attrName>style.fontWeight</p:attrName>
                                        </p:attrNameLst>
                                      </p:cBhvr>
                                      <p:to>
                                        <p:strVal val="bold"/>
                                      </p:to>
                                    </p:set>
                                    <p:set>
                                      <p:cBhvr override="childStyle">
                                        <p:cTn id="8" dur="indefinite"/>
                                        <p:tgtEl>
                                          <p:spTgt spid="42086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7" name="AutoShape 87"/>
          <p:cNvSpPr>
            <a:spLocks noChangeArrowheads="1"/>
          </p:cNvSpPr>
          <p:nvPr/>
        </p:nvSpPr>
        <p:spPr bwMode="auto">
          <a:xfrm>
            <a:off x="5682885" y="4150708"/>
            <a:ext cx="3281604" cy="891955"/>
          </a:xfrm>
          <a:prstGeom prst="roundRect">
            <a:avLst>
              <a:gd name="adj" fmla="val 16667"/>
            </a:avLst>
          </a:prstGeom>
          <a:solidFill>
            <a:srgbClr val="FFFF66"/>
          </a:solidFill>
          <a:ln w="12700" algn="ctr">
            <a:noFill/>
            <a:round/>
            <a:headEnd/>
            <a:tailEnd/>
          </a:ln>
          <a:effectLst/>
          <a:extLst/>
        </p:spPr>
        <p:txBody>
          <a:bodyPr wrap="none" lIns="74295" tIns="8890" rIns="74295" bIns="8890" anchor="ctr"/>
          <a:lstStyle/>
          <a:p>
            <a:endParaRPr lang="ja-JP" altLang="en-US"/>
          </a:p>
        </p:txBody>
      </p:sp>
      <p:sp>
        <p:nvSpPr>
          <p:cNvPr id="102437" name="AutoShape 37"/>
          <p:cNvSpPr>
            <a:spLocks noChangeArrowheads="1"/>
          </p:cNvSpPr>
          <p:nvPr/>
        </p:nvSpPr>
        <p:spPr bwMode="auto">
          <a:xfrm>
            <a:off x="224613" y="4150708"/>
            <a:ext cx="2904045" cy="903104"/>
          </a:xfrm>
          <a:prstGeom prst="roundRect">
            <a:avLst>
              <a:gd name="adj" fmla="val 16667"/>
            </a:avLst>
          </a:prstGeom>
          <a:solidFill>
            <a:srgbClr val="FFCCCC"/>
          </a:solidFill>
          <a:ln>
            <a:noFill/>
          </a:ln>
          <a:effectLst/>
          <a:extLst>
            <a:ext uri="{91240B29-F687-4F45-9708-019B960494DF}">
              <a14:hiddenLine xmlns:a14="http://schemas.microsoft.com/office/drawing/2010/main" w="50800" algn="ctr">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ja-JP" altLang="en-US"/>
          </a:p>
        </p:txBody>
      </p:sp>
      <p:sp>
        <p:nvSpPr>
          <p:cNvPr id="102438" name="AutoShape 38"/>
          <p:cNvSpPr>
            <a:spLocks noChangeArrowheads="1"/>
          </p:cNvSpPr>
          <p:nvPr/>
        </p:nvSpPr>
        <p:spPr bwMode="auto">
          <a:xfrm>
            <a:off x="804062" y="2322603"/>
            <a:ext cx="7452939" cy="1708670"/>
          </a:xfrm>
          <a:prstGeom prst="roundRect">
            <a:avLst>
              <a:gd name="adj" fmla="val 16667"/>
            </a:avLst>
          </a:prstGeom>
          <a:solidFill>
            <a:schemeClr val="accent1"/>
          </a:solidFill>
          <a:ln>
            <a:noFill/>
          </a:ln>
          <a:effectLst/>
          <a:extLst>
            <a:ext uri="{91240B29-F687-4F45-9708-019B960494DF}">
              <a14:hiddenLine xmlns:a14="http://schemas.microsoft.com/office/drawing/2010/main" w="50800" algn="ctr">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ja-JP" altLang="en-US"/>
          </a:p>
        </p:txBody>
      </p:sp>
      <p:sp>
        <p:nvSpPr>
          <p:cNvPr id="102439" name="AutoShape 39"/>
          <p:cNvSpPr>
            <a:spLocks noChangeArrowheads="1"/>
          </p:cNvSpPr>
          <p:nvPr/>
        </p:nvSpPr>
        <p:spPr bwMode="auto">
          <a:xfrm>
            <a:off x="701068" y="5301457"/>
            <a:ext cx="7452939" cy="1439862"/>
          </a:xfrm>
          <a:prstGeom prst="roundRect">
            <a:avLst>
              <a:gd name="adj" fmla="val 16667"/>
            </a:avLst>
          </a:prstGeom>
          <a:solidFill>
            <a:srgbClr val="66FFFF"/>
          </a:solidFill>
          <a:ln>
            <a:noFill/>
          </a:ln>
          <a:effectLst/>
          <a:extLst>
            <a:ext uri="{91240B29-F687-4F45-9708-019B960494DF}">
              <a14:hiddenLine xmlns:a14="http://schemas.microsoft.com/office/drawing/2010/main" w="50800" algn="ctr">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ja-JP" altLang="en-US"/>
          </a:p>
        </p:txBody>
      </p:sp>
      <p:sp>
        <p:nvSpPr>
          <p:cNvPr id="102440" name="Text Box 40"/>
          <p:cNvSpPr txBox="1">
            <a:spLocks noChangeArrowheads="1"/>
          </p:cNvSpPr>
          <p:nvPr/>
        </p:nvSpPr>
        <p:spPr bwMode="auto">
          <a:xfrm>
            <a:off x="355600" y="4266626"/>
            <a:ext cx="21773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3200" b="0" dirty="0">
                <a:ln>
                  <a:solidFill>
                    <a:schemeClr val="accent4">
                      <a:lumMod val="50000"/>
                      <a:lumOff val="50000"/>
                    </a:schemeClr>
                  </a:solidFill>
                </a:ln>
                <a:solidFill>
                  <a:schemeClr val="accent2">
                    <a:lumMod val="75000"/>
                  </a:schemeClr>
                </a:solidFill>
                <a:latin typeface="Times New Roman" pitchFamily="18" charset="0"/>
              </a:rPr>
              <a:t>性格</a:t>
            </a:r>
            <a:r>
              <a:rPr lang="ja-JP" altLang="en-US" sz="3200" dirty="0">
                <a:ln>
                  <a:solidFill>
                    <a:schemeClr val="accent4">
                      <a:lumMod val="50000"/>
                      <a:lumOff val="50000"/>
                    </a:schemeClr>
                  </a:solidFill>
                </a:ln>
                <a:solidFill>
                  <a:schemeClr val="accent2">
                    <a:lumMod val="75000"/>
                  </a:schemeClr>
                </a:solidFill>
                <a:latin typeface="Times New Roman" pitchFamily="18" charset="0"/>
              </a:rPr>
              <a:t>・素質</a:t>
            </a:r>
          </a:p>
        </p:txBody>
      </p:sp>
      <p:sp>
        <p:nvSpPr>
          <p:cNvPr id="102443" name="Text Box 43"/>
          <p:cNvSpPr txBox="1">
            <a:spLocks noChangeArrowheads="1"/>
          </p:cNvSpPr>
          <p:nvPr/>
        </p:nvSpPr>
        <p:spPr bwMode="auto">
          <a:xfrm>
            <a:off x="881918" y="5492750"/>
            <a:ext cx="33021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3200" dirty="0">
                <a:ln>
                  <a:solidFill>
                    <a:schemeClr val="accent4"/>
                  </a:solidFill>
                </a:ln>
                <a:solidFill>
                  <a:schemeClr val="tx1"/>
                </a:solidFill>
                <a:latin typeface="Times New Roman" pitchFamily="18" charset="0"/>
                <a:ea typeface="HG丸ｺﾞｼｯｸM-PRO" pitchFamily="50" charset="-128"/>
              </a:rPr>
              <a:t>行動・心理症状</a:t>
            </a:r>
          </a:p>
        </p:txBody>
      </p:sp>
      <p:sp>
        <p:nvSpPr>
          <p:cNvPr id="102451" name="AutoShape 51"/>
          <p:cNvSpPr>
            <a:spLocks noChangeArrowheads="1"/>
          </p:cNvSpPr>
          <p:nvPr/>
        </p:nvSpPr>
        <p:spPr bwMode="auto">
          <a:xfrm>
            <a:off x="2532978" y="4266626"/>
            <a:ext cx="1719872" cy="584775"/>
          </a:xfrm>
          <a:prstGeom prst="rightArrow">
            <a:avLst>
              <a:gd name="adj1" fmla="val 50000"/>
              <a:gd name="adj2" fmla="val 101513"/>
            </a:avLst>
          </a:prstGeom>
          <a:solidFill>
            <a:srgbClr val="FFCCCC"/>
          </a:solidFill>
          <a:ln>
            <a:noFill/>
          </a:ln>
          <a:effectLst/>
          <a:extLst/>
        </p:spPr>
        <p:txBody>
          <a:bodyPr wrap="square" anchor="ctr">
            <a:spAutoFit/>
          </a:bodyPr>
          <a:lstStyle/>
          <a:p>
            <a:endParaRPr lang="ja-JP" altLang="en-US"/>
          </a:p>
        </p:txBody>
      </p:sp>
      <p:sp>
        <p:nvSpPr>
          <p:cNvPr id="102454" name="AutoShape 54"/>
          <p:cNvSpPr>
            <a:spLocks noChangeArrowheads="1"/>
          </p:cNvSpPr>
          <p:nvPr/>
        </p:nvSpPr>
        <p:spPr bwMode="auto">
          <a:xfrm rot="5400000">
            <a:off x="3734560" y="4282892"/>
            <a:ext cx="1368425" cy="865188"/>
          </a:xfrm>
          <a:prstGeom prst="rightArrow">
            <a:avLst>
              <a:gd name="adj1" fmla="val 50000"/>
              <a:gd name="adj2" fmla="val 39541"/>
            </a:avLst>
          </a:prstGeom>
          <a:solidFill>
            <a:srgbClr val="FF6600"/>
          </a:solidFill>
          <a:ln>
            <a:noFill/>
          </a:ln>
          <a:effectLst/>
          <a:extLst>
            <a:ext uri="{91240B29-F687-4F45-9708-019B960494DF}">
              <a14:hiddenLine xmlns:a14="http://schemas.microsoft.com/office/drawing/2010/main" w="5080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102455" name="AutoShape 55"/>
          <p:cNvSpPr>
            <a:spLocks noChangeArrowheads="1"/>
          </p:cNvSpPr>
          <p:nvPr/>
        </p:nvSpPr>
        <p:spPr bwMode="auto">
          <a:xfrm rot="10800000">
            <a:off x="4623594" y="4266626"/>
            <a:ext cx="1697343" cy="584775"/>
          </a:xfrm>
          <a:prstGeom prst="rightArrow">
            <a:avLst>
              <a:gd name="adj1" fmla="val 50000"/>
              <a:gd name="adj2" fmla="val 106884"/>
            </a:avLst>
          </a:prstGeom>
          <a:solidFill>
            <a:srgbClr val="FFFF66"/>
          </a:solidFill>
          <a:ln>
            <a:noFill/>
          </a:ln>
          <a:effectLst/>
          <a:extLst/>
        </p:spPr>
        <p:txBody>
          <a:bodyPr wrap="square" anchor="ctr">
            <a:spAutoFit/>
          </a:bodyPr>
          <a:lstStyle/>
          <a:p>
            <a:endParaRPr lang="ja-JP" altLang="en-US"/>
          </a:p>
        </p:txBody>
      </p:sp>
      <p:sp>
        <p:nvSpPr>
          <p:cNvPr id="102464" name="Text Box 64"/>
          <p:cNvSpPr txBox="1">
            <a:spLocks noChangeArrowheads="1"/>
          </p:cNvSpPr>
          <p:nvPr/>
        </p:nvSpPr>
        <p:spPr bwMode="auto">
          <a:xfrm>
            <a:off x="5962612" y="4339938"/>
            <a:ext cx="2913765"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0800" algn="ctr">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3200" dirty="0">
                <a:solidFill>
                  <a:schemeClr val="accent2">
                    <a:lumMod val="75000"/>
                  </a:schemeClr>
                </a:solidFill>
                <a:latin typeface="Times New Roman" pitchFamily="18" charset="0"/>
              </a:rPr>
              <a:t>環境</a:t>
            </a:r>
            <a:r>
              <a:rPr lang="ja-JP" altLang="en-US" sz="3200" dirty="0" smtClean="0">
                <a:solidFill>
                  <a:schemeClr val="accent2">
                    <a:lumMod val="75000"/>
                  </a:schemeClr>
                </a:solidFill>
                <a:latin typeface="Times New Roman" pitchFamily="18" charset="0"/>
              </a:rPr>
              <a:t>・心理</a:t>
            </a:r>
            <a:r>
              <a:rPr lang="ja-JP" altLang="en-US" sz="3200" dirty="0">
                <a:solidFill>
                  <a:schemeClr val="accent2">
                    <a:lumMod val="75000"/>
                  </a:schemeClr>
                </a:solidFill>
                <a:latin typeface="Times New Roman" pitchFamily="18" charset="0"/>
              </a:rPr>
              <a:t>状態</a:t>
            </a:r>
          </a:p>
        </p:txBody>
      </p:sp>
      <p:sp>
        <p:nvSpPr>
          <p:cNvPr id="102466" name="Text Box 66"/>
          <p:cNvSpPr txBox="1">
            <a:spLocks noChangeArrowheads="1"/>
          </p:cNvSpPr>
          <p:nvPr/>
        </p:nvSpPr>
        <p:spPr bwMode="auto">
          <a:xfrm>
            <a:off x="825195" y="2397124"/>
            <a:ext cx="2303463" cy="51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r>
              <a:rPr lang="ja-JP" altLang="en-US" sz="3200" dirty="0">
                <a:ln>
                  <a:solidFill>
                    <a:schemeClr val="accent4"/>
                  </a:solidFill>
                </a:ln>
                <a:latin typeface="HG丸ｺﾞｼｯｸM-PRO" pitchFamily="50" charset="-128"/>
                <a:ea typeface="HG丸ｺﾞｼｯｸM-PRO" pitchFamily="50" charset="-128"/>
              </a:rPr>
              <a:t>中核症状</a:t>
            </a:r>
          </a:p>
        </p:txBody>
      </p:sp>
      <p:sp>
        <p:nvSpPr>
          <p:cNvPr id="102472" name="Text Box 72"/>
          <p:cNvSpPr txBox="1">
            <a:spLocks noChangeArrowheads="1"/>
          </p:cNvSpPr>
          <p:nvPr/>
        </p:nvSpPr>
        <p:spPr bwMode="auto">
          <a:xfrm>
            <a:off x="3271929" y="2503919"/>
            <a:ext cx="1824220" cy="44884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295" tIns="8890" rIns="74295" bIns="8890">
            <a:spAutoFit/>
          </a:bodyPr>
          <a:lstStyle/>
          <a:p>
            <a:pPr>
              <a:spcBef>
                <a:spcPct val="50000"/>
              </a:spcBef>
            </a:pPr>
            <a:r>
              <a:rPr lang="ja-JP" altLang="en-US" dirty="0"/>
              <a:t>記憶障害</a:t>
            </a:r>
          </a:p>
        </p:txBody>
      </p:sp>
      <p:sp>
        <p:nvSpPr>
          <p:cNvPr id="102473" name="Text Box 73"/>
          <p:cNvSpPr txBox="1">
            <a:spLocks noChangeArrowheads="1"/>
          </p:cNvSpPr>
          <p:nvPr/>
        </p:nvSpPr>
        <p:spPr bwMode="auto">
          <a:xfrm>
            <a:off x="5447689" y="2511217"/>
            <a:ext cx="2089149" cy="44884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295" tIns="8890" rIns="74295" bIns="8890">
            <a:spAutoFit/>
          </a:bodyPr>
          <a:lstStyle/>
          <a:p>
            <a:pPr>
              <a:spcBef>
                <a:spcPct val="50000"/>
              </a:spcBef>
            </a:pPr>
            <a:r>
              <a:rPr lang="ja-JP" altLang="en-US" dirty="0"/>
              <a:t>見当識障害</a:t>
            </a:r>
          </a:p>
        </p:txBody>
      </p:sp>
      <p:sp>
        <p:nvSpPr>
          <p:cNvPr id="102474" name="Text Box 74"/>
          <p:cNvSpPr txBox="1">
            <a:spLocks noChangeArrowheads="1"/>
          </p:cNvSpPr>
          <p:nvPr/>
        </p:nvSpPr>
        <p:spPr bwMode="auto">
          <a:xfrm>
            <a:off x="4818457" y="3045956"/>
            <a:ext cx="3246041" cy="44884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295" tIns="8890" rIns="74295" bIns="8890">
            <a:spAutoFit/>
          </a:bodyPr>
          <a:lstStyle/>
          <a:p>
            <a:pPr>
              <a:spcBef>
                <a:spcPct val="50000"/>
              </a:spcBef>
            </a:pPr>
            <a:r>
              <a:rPr lang="ja-JP" altLang="en-US" dirty="0"/>
              <a:t>理解・判断力の障害</a:t>
            </a:r>
          </a:p>
        </p:txBody>
      </p:sp>
      <p:sp>
        <p:nvSpPr>
          <p:cNvPr id="102475" name="Text Box 75"/>
          <p:cNvSpPr txBox="1">
            <a:spLocks noChangeArrowheads="1"/>
          </p:cNvSpPr>
          <p:nvPr/>
        </p:nvSpPr>
        <p:spPr bwMode="auto">
          <a:xfrm>
            <a:off x="2183456" y="3068625"/>
            <a:ext cx="2440138" cy="44884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295" tIns="8890" rIns="74295" bIns="8890">
            <a:spAutoFit/>
          </a:bodyPr>
          <a:lstStyle/>
          <a:p>
            <a:pPr>
              <a:spcBef>
                <a:spcPct val="50000"/>
              </a:spcBef>
            </a:pPr>
            <a:r>
              <a:rPr lang="ja-JP" altLang="en-US" dirty="0"/>
              <a:t>実行機能障害</a:t>
            </a:r>
          </a:p>
        </p:txBody>
      </p:sp>
      <p:sp>
        <p:nvSpPr>
          <p:cNvPr id="102476" name="Text Box 76"/>
          <p:cNvSpPr txBox="1">
            <a:spLocks noChangeArrowheads="1"/>
          </p:cNvSpPr>
          <p:nvPr/>
        </p:nvSpPr>
        <p:spPr bwMode="auto">
          <a:xfrm>
            <a:off x="4086187" y="5572547"/>
            <a:ext cx="1876425" cy="44884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295" tIns="8890" rIns="74295" bIns="8890">
            <a:spAutoFit/>
          </a:bodyPr>
          <a:lstStyle/>
          <a:p>
            <a:pPr>
              <a:spcBef>
                <a:spcPct val="50000"/>
              </a:spcBef>
            </a:pPr>
            <a:r>
              <a:rPr lang="ja-JP" altLang="en-US" dirty="0"/>
              <a:t>不安・焦燥</a:t>
            </a:r>
          </a:p>
        </p:txBody>
      </p:sp>
      <p:sp>
        <p:nvSpPr>
          <p:cNvPr id="102477" name="Text Box 77"/>
          <p:cNvSpPr txBox="1">
            <a:spLocks noChangeArrowheads="1"/>
          </p:cNvSpPr>
          <p:nvPr/>
        </p:nvSpPr>
        <p:spPr bwMode="auto">
          <a:xfrm>
            <a:off x="3161880" y="6184738"/>
            <a:ext cx="924307" cy="44884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295" tIns="8890" rIns="74295" bIns="8890">
            <a:spAutoFit/>
          </a:bodyPr>
          <a:lstStyle/>
          <a:p>
            <a:pPr>
              <a:spcBef>
                <a:spcPct val="50000"/>
              </a:spcBef>
            </a:pPr>
            <a:r>
              <a:rPr lang="ja-JP" altLang="en-US" dirty="0"/>
              <a:t>徘徊</a:t>
            </a:r>
          </a:p>
        </p:txBody>
      </p:sp>
      <p:sp>
        <p:nvSpPr>
          <p:cNvPr id="102478" name="Text Box 78"/>
          <p:cNvSpPr txBox="1">
            <a:spLocks noChangeArrowheads="1"/>
          </p:cNvSpPr>
          <p:nvPr/>
        </p:nvSpPr>
        <p:spPr bwMode="auto">
          <a:xfrm>
            <a:off x="4252850" y="6171326"/>
            <a:ext cx="1964011" cy="44884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295" tIns="8890" rIns="74295" bIns="8890">
            <a:spAutoFit/>
          </a:bodyPr>
          <a:lstStyle/>
          <a:p>
            <a:pPr>
              <a:spcBef>
                <a:spcPct val="50000"/>
              </a:spcBef>
            </a:pPr>
            <a:r>
              <a:rPr lang="ja-JP" altLang="en-US" dirty="0"/>
              <a:t>興奮・暴力</a:t>
            </a:r>
          </a:p>
        </p:txBody>
      </p:sp>
      <p:sp>
        <p:nvSpPr>
          <p:cNvPr id="102479" name="Text Box 79"/>
          <p:cNvSpPr txBox="1">
            <a:spLocks noChangeArrowheads="1"/>
          </p:cNvSpPr>
          <p:nvPr/>
        </p:nvSpPr>
        <p:spPr bwMode="auto">
          <a:xfrm>
            <a:off x="1009562" y="6171326"/>
            <a:ext cx="1926320" cy="44884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295" tIns="8890" rIns="74295" bIns="8890">
            <a:spAutoFit/>
          </a:bodyPr>
          <a:lstStyle/>
          <a:p>
            <a:pPr>
              <a:spcBef>
                <a:spcPct val="50000"/>
              </a:spcBef>
            </a:pPr>
            <a:r>
              <a:rPr lang="ja-JP" altLang="en-US" dirty="0"/>
              <a:t>幻覚・妄想</a:t>
            </a:r>
            <a:endParaRPr lang="ja-JP" altLang="en-US" sz="3200" dirty="0"/>
          </a:p>
        </p:txBody>
      </p:sp>
      <p:sp>
        <p:nvSpPr>
          <p:cNvPr id="102480" name="Text Box 80"/>
          <p:cNvSpPr txBox="1">
            <a:spLocks noChangeArrowheads="1"/>
          </p:cNvSpPr>
          <p:nvPr/>
        </p:nvSpPr>
        <p:spPr bwMode="auto">
          <a:xfrm>
            <a:off x="6185081" y="5560716"/>
            <a:ext cx="1585585" cy="44884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295" tIns="8890" rIns="74295" bIns="8890">
            <a:spAutoFit/>
          </a:bodyPr>
          <a:lstStyle/>
          <a:p>
            <a:pPr>
              <a:spcBef>
                <a:spcPct val="50000"/>
              </a:spcBef>
            </a:pPr>
            <a:r>
              <a:rPr lang="ja-JP" altLang="en-US" dirty="0"/>
              <a:t>うつ状態</a:t>
            </a:r>
          </a:p>
        </p:txBody>
      </p:sp>
      <p:sp>
        <p:nvSpPr>
          <p:cNvPr id="102482" name="Text Box 82"/>
          <p:cNvSpPr txBox="1">
            <a:spLocks noChangeArrowheads="1"/>
          </p:cNvSpPr>
          <p:nvPr/>
        </p:nvSpPr>
        <p:spPr bwMode="auto">
          <a:xfrm>
            <a:off x="6320937" y="6167955"/>
            <a:ext cx="1584622" cy="44884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295" tIns="8890" rIns="74295" bIns="8890">
            <a:spAutoFit/>
          </a:bodyPr>
          <a:lstStyle/>
          <a:p>
            <a:pPr>
              <a:spcBef>
                <a:spcPct val="50000"/>
              </a:spcBef>
            </a:pPr>
            <a:r>
              <a:rPr lang="ja-JP" altLang="en-US" dirty="0"/>
              <a:t>不潔行為</a:t>
            </a:r>
          </a:p>
        </p:txBody>
      </p:sp>
      <p:sp>
        <p:nvSpPr>
          <p:cNvPr id="102483" name="Text Box 83"/>
          <p:cNvSpPr txBox="1">
            <a:spLocks noChangeArrowheads="1"/>
          </p:cNvSpPr>
          <p:nvPr/>
        </p:nvSpPr>
        <p:spPr bwMode="auto">
          <a:xfrm>
            <a:off x="5482898" y="3563453"/>
            <a:ext cx="1404367" cy="44884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295" tIns="8890" rIns="74295" bIns="8890">
            <a:spAutoFit/>
          </a:bodyPr>
          <a:lstStyle/>
          <a:p>
            <a:pPr>
              <a:spcBef>
                <a:spcPct val="50000"/>
              </a:spcBef>
            </a:pPr>
            <a:r>
              <a:rPr lang="ja-JP" altLang="en-US" dirty="0"/>
              <a:t>その他</a:t>
            </a:r>
          </a:p>
        </p:txBody>
      </p:sp>
      <p:sp>
        <p:nvSpPr>
          <p:cNvPr id="102484" name="Oval 84"/>
          <p:cNvSpPr>
            <a:spLocks noChangeArrowheads="1"/>
          </p:cNvSpPr>
          <p:nvPr/>
        </p:nvSpPr>
        <p:spPr bwMode="auto">
          <a:xfrm>
            <a:off x="2344432" y="943877"/>
            <a:ext cx="3976505" cy="790575"/>
          </a:xfrm>
          <a:prstGeom prst="ellipse">
            <a:avLst/>
          </a:prstGeom>
          <a:solidFill>
            <a:srgbClr val="C0C0C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endParaRPr lang="ja-JP" altLang="en-US"/>
          </a:p>
        </p:txBody>
      </p:sp>
      <p:sp>
        <p:nvSpPr>
          <p:cNvPr id="102485" name="Text Box 85"/>
          <p:cNvSpPr txBox="1">
            <a:spLocks noChangeArrowheads="1"/>
          </p:cNvSpPr>
          <p:nvPr/>
        </p:nvSpPr>
        <p:spPr bwMode="auto">
          <a:xfrm>
            <a:off x="3207177" y="1145521"/>
            <a:ext cx="2475707" cy="38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4295" tIns="8890" rIns="74295" bIns="8890">
            <a:spAutoFit/>
          </a:bodyPr>
          <a:lstStyle/>
          <a:p>
            <a:pPr>
              <a:spcBef>
                <a:spcPct val="50000"/>
              </a:spcBef>
            </a:pPr>
            <a:r>
              <a:rPr lang="ja-JP" altLang="en-US" sz="2400" dirty="0">
                <a:solidFill>
                  <a:schemeClr val="tx2">
                    <a:lumMod val="85000"/>
                    <a:lumOff val="15000"/>
                  </a:schemeClr>
                </a:solidFill>
                <a:latin typeface="HG丸ｺﾞｼｯｸM-PRO" pitchFamily="50" charset="-128"/>
                <a:ea typeface="HG丸ｺﾞｼｯｸM-PRO" pitchFamily="50" charset="-128"/>
              </a:rPr>
              <a:t>脳の細胞が死ぬ</a:t>
            </a:r>
          </a:p>
        </p:txBody>
      </p:sp>
      <p:sp>
        <p:nvSpPr>
          <p:cNvPr id="102486" name="AutoShape 86"/>
          <p:cNvSpPr>
            <a:spLocks noChangeArrowheads="1"/>
          </p:cNvSpPr>
          <p:nvPr/>
        </p:nvSpPr>
        <p:spPr bwMode="auto">
          <a:xfrm>
            <a:off x="4125508" y="1729309"/>
            <a:ext cx="578659" cy="623887"/>
          </a:xfrm>
          <a:prstGeom prst="downArrow">
            <a:avLst>
              <a:gd name="adj1" fmla="val 50000"/>
              <a:gd name="adj2" fmla="val 25000"/>
            </a:avLst>
          </a:prstGeom>
          <a:solidFill>
            <a:schemeClr val="accent2"/>
          </a:solidFill>
          <a:ln w="9525" algn="ctr">
            <a:solidFill>
              <a:schemeClr val="tx1"/>
            </a:solidFill>
            <a:miter lim="800000"/>
            <a:headEnd/>
            <a:tailEnd/>
          </a:ln>
          <a:effectLst/>
          <a:extLst/>
        </p:spPr>
        <p:txBody>
          <a:bodyPr wrap="none" lIns="74295" tIns="8890" rIns="74295" bIns="8890" anchor="ctr"/>
          <a:lstStyle/>
          <a:p>
            <a:endParaRPr lang="ja-JP" altLang="en-US"/>
          </a:p>
        </p:txBody>
      </p:sp>
      <p:sp>
        <p:nvSpPr>
          <p:cNvPr id="33" name="タイトル 1"/>
          <p:cNvSpPr txBox="1">
            <a:spLocks/>
          </p:cNvSpPr>
          <p:nvPr/>
        </p:nvSpPr>
        <p:spPr bwMode="auto">
          <a:xfrm>
            <a:off x="-12610" y="-25111"/>
            <a:ext cx="4896644"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ＭＳ Ｐゴシック" charset="-128"/>
              </a:defRPr>
            </a:lvl2pPr>
            <a:lvl3pPr algn="ctr" rtl="0" fontAlgn="base">
              <a:spcBef>
                <a:spcPct val="0"/>
              </a:spcBef>
              <a:spcAft>
                <a:spcPct val="0"/>
              </a:spcAft>
              <a:defRPr kumimoji="1" sz="4400">
                <a:solidFill>
                  <a:schemeClr val="tx2"/>
                </a:solidFill>
                <a:latin typeface="Times New Roman" pitchFamily="18" charset="0"/>
                <a:ea typeface="ＭＳ Ｐゴシック" charset="-128"/>
              </a:defRPr>
            </a:lvl3pPr>
            <a:lvl4pPr algn="ctr" rtl="0" fontAlgn="base">
              <a:spcBef>
                <a:spcPct val="0"/>
              </a:spcBef>
              <a:spcAft>
                <a:spcPct val="0"/>
              </a:spcAft>
              <a:defRPr kumimoji="1" sz="4400">
                <a:solidFill>
                  <a:schemeClr val="tx2"/>
                </a:solidFill>
                <a:latin typeface="Times New Roman" pitchFamily="18" charset="0"/>
                <a:ea typeface="ＭＳ Ｐゴシック" charset="-128"/>
              </a:defRPr>
            </a:lvl4pPr>
            <a:lvl5pPr algn="ctr" rtl="0" fontAlgn="base">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a:lstStyle>
          <a:p>
            <a:r>
              <a:rPr lang="ja-JP" altLang="en-US" sz="4800" dirty="0" smtClean="0">
                <a:latin typeface="HG丸ｺﾞｼｯｸM-PRO" pitchFamily="50" charset="-128"/>
                <a:ea typeface="HG丸ｺﾞｼｯｸM-PRO" pitchFamily="50" charset="-128"/>
              </a:rPr>
              <a:t>認知症の症状</a:t>
            </a:r>
            <a:endParaRPr lang="ja-JP" altLang="en-US" sz="4800" dirty="0">
              <a:latin typeface="HG丸ｺﾞｼｯｸM-PRO" pitchFamily="50" charset="-128"/>
              <a:ea typeface="HG丸ｺﾞｼｯｸM-PRO" pitchFamily="50" charset="-128"/>
            </a:endParaRP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8</a:t>
            </a:fld>
            <a:endParaRPr lang="en-US" altLang="ja-JP"/>
          </a:p>
        </p:txBody>
      </p:sp>
    </p:spTree>
    <p:extLst>
      <p:ext uri="{BB962C8B-B14F-4D97-AF65-F5344CB8AC3E}">
        <p14:creationId xmlns:p14="http://schemas.microsoft.com/office/powerpoint/2010/main" val="2950344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71" name="AutoShape 7"/>
          <p:cNvSpPr>
            <a:spLocks noChangeArrowheads="1"/>
          </p:cNvSpPr>
          <p:nvPr/>
        </p:nvSpPr>
        <p:spPr bwMode="auto">
          <a:xfrm>
            <a:off x="539750" y="188913"/>
            <a:ext cx="2232025" cy="647700"/>
          </a:xfrm>
          <a:prstGeom prst="flowChartAlternateProcess">
            <a:avLst/>
          </a:prstGeom>
          <a:solidFill>
            <a:srgbClr val="CC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95" tIns="8890" rIns="74295" bIns="8890" anchor="ctr"/>
          <a:lstStyle/>
          <a:p>
            <a:pPr algn="l"/>
            <a:r>
              <a:rPr lang="ja-JP" altLang="en-US" sz="3200"/>
              <a:t>中核症状</a:t>
            </a:r>
          </a:p>
        </p:txBody>
      </p:sp>
      <p:sp>
        <p:nvSpPr>
          <p:cNvPr id="446466" name="Rectangle 2"/>
          <p:cNvSpPr>
            <a:spLocks noGrp="1" noChangeArrowheads="1"/>
          </p:cNvSpPr>
          <p:nvPr>
            <p:ph type="title"/>
          </p:nvPr>
        </p:nvSpPr>
        <p:spPr>
          <a:xfrm>
            <a:off x="468313" y="763588"/>
            <a:ext cx="3455987" cy="649287"/>
          </a:xfrm>
        </p:spPr>
        <p:txBody>
          <a:bodyPr/>
          <a:lstStyle/>
          <a:p>
            <a:r>
              <a:rPr lang="ja-JP" altLang="en-US" sz="3200" b="1" u="sng"/>
              <a:t>症状１　記憶障害</a:t>
            </a:r>
          </a:p>
        </p:txBody>
      </p:sp>
      <p:sp>
        <p:nvSpPr>
          <p:cNvPr id="446467" name="Rectangle 3"/>
          <p:cNvSpPr>
            <a:spLocks noGrp="1" noChangeArrowheads="1"/>
          </p:cNvSpPr>
          <p:nvPr>
            <p:ph idx="1"/>
          </p:nvPr>
        </p:nvSpPr>
        <p:spPr/>
        <p:txBody>
          <a:bodyPr/>
          <a:lstStyle/>
          <a:p>
            <a:pPr>
              <a:buFontTx/>
              <a:buNone/>
            </a:pPr>
            <a:endParaRPr lang="en-US" altLang="ja-JP"/>
          </a:p>
          <a:p>
            <a:pPr>
              <a:buFontTx/>
              <a:buNone/>
            </a:pPr>
            <a:endParaRPr lang="en-US" altLang="ja-JP"/>
          </a:p>
          <a:p>
            <a:pPr>
              <a:buFontTx/>
              <a:buNone/>
            </a:pPr>
            <a:endParaRPr lang="en-US" altLang="ja-JP"/>
          </a:p>
          <a:p>
            <a:pPr>
              <a:buFontTx/>
              <a:buNone/>
            </a:pPr>
            <a:endParaRPr lang="en-US" altLang="ja-JP"/>
          </a:p>
          <a:p>
            <a:pPr>
              <a:buFontTx/>
              <a:buNone/>
            </a:pPr>
            <a:endParaRPr lang="en-US" altLang="ja-JP"/>
          </a:p>
        </p:txBody>
      </p:sp>
      <p:sp>
        <p:nvSpPr>
          <p:cNvPr id="446468" name="Text Box 4"/>
          <p:cNvSpPr txBox="1">
            <a:spLocks noChangeArrowheads="1"/>
          </p:cNvSpPr>
          <p:nvPr/>
        </p:nvSpPr>
        <p:spPr bwMode="auto">
          <a:xfrm>
            <a:off x="611188" y="1773238"/>
            <a:ext cx="77057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spAutoFit/>
          </a:bodyPr>
          <a:lstStyle/>
          <a:p>
            <a:pPr>
              <a:spcBef>
                <a:spcPct val="50000"/>
              </a:spcBef>
            </a:pPr>
            <a:endParaRPr lang="ja-JP" altLang="ja-JP" sz="2400"/>
          </a:p>
        </p:txBody>
      </p:sp>
      <p:pic>
        <p:nvPicPr>
          <p:cNvPr id="446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19213"/>
            <a:ext cx="8496300" cy="5367337"/>
          </a:xfrm>
          <a:prstGeom prst="rect">
            <a:avLst/>
          </a:prstGeom>
          <a:noFill/>
          <a:extLst>
            <a:ext uri="{909E8E84-426E-40DD-AFC4-6F175D3DCCD1}">
              <a14:hiddenFill xmlns:a14="http://schemas.microsoft.com/office/drawing/2010/main">
                <a:solidFill>
                  <a:srgbClr val="FFFFFF"/>
                </a:solidFill>
              </a14:hiddenFill>
            </a:ext>
          </a:extLst>
        </p:spPr>
      </p:pic>
      <p:sp>
        <p:nvSpPr>
          <p:cNvPr id="446472" name="AutoShape 8"/>
          <p:cNvSpPr>
            <a:spLocks noChangeArrowheads="1"/>
          </p:cNvSpPr>
          <p:nvPr/>
        </p:nvSpPr>
        <p:spPr bwMode="auto">
          <a:xfrm>
            <a:off x="3924300" y="188913"/>
            <a:ext cx="4968875" cy="1368425"/>
          </a:xfrm>
          <a:prstGeom prst="wedgeRectCallout">
            <a:avLst>
              <a:gd name="adj1" fmla="val -51120"/>
              <a:gd name="adj2" fmla="val 67171"/>
            </a:avLst>
          </a:prstGeom>
          <a:solidFill>
            <a:srgbClr val="FF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4295" tIns="8890" rIns="74295" bIns="8890"/>
          <a:lstStyle/>
          <a:p>
            <a:pPr algn="l"/>
            <a:r>
              <a:rPr lang="ja-JP" altLang="en-US" sz="2000"/>
              <a:t>関心のあるものを一時的に捉える器官（海馬、仮にイソギンチャクと呼ぶ）と大事な情報を長期保存する「記憶のつぼ」があると考えてください。</a:t>
            </a:r>
          </a:p>
        </p:txBody>
      </p:sp>
      <p:sp>
        <p:nvSpPr>
          <p:cNvPr id="2" name="スライド番号プレースホルダー 1"/>
          <p:cNvSpPr>
            <a:spLocks noGrp="1"/>
          </p:cNvSpPr>
          <p:nvPr>
            <p:ph type="sldNum" sz="quarter" idx="12"/>
          </p:nvPr>
        </p:nvSpPr>
        <p:spPr/>
        <p:txBody>
          <a:bodyPr/>
          <a:lstStyle/>
          <a:p>
            <a:fld id="{EA3A0FD3-205A-4F67-B7EF-1F1AE08A6E5C}" type="slidenum">
              <a:rPr lang="en-US" altLang="ja-JP" smtClean="0"/>
              <a:pPr/>
              <a:t>9</a:t>
            </a:fld>
            <a:endParaRPr lang="en-US" altLang="ja-JP"/>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チュール">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7117</TotalTime>
  <Words>2614</Words>
  <Application>Microsoft Office PowerPoint</Application>
  <PresentationFormat>画面に合わせる (4:3)</PresentationFormat>
  <Paragraphs>441</Paragraphs>
  <Slides>34</Slides>
  <Notes>34</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34</vt:i4>
      </vt:variant>
    </vt:vector>
  </HeadingPairs>
  <TitlesOfParts>
    <vt:vector size="48" baseType="lpstr">
      <vt:lpstr>HGP創英角ｺﾞｼｯｸUB</vt:lpstr>
      <vt:lpstr>HGP創英角ﾎﾟｯﾌﾟ体</vt:lpstr>
      <vt:lpstr>HG丸ｺﾞｼｯｸM-PRO</vt:lpstr>
      <vt:lpstr>HG創英角ｺﾞｼｯｸUB</vt:lpstr>
      <vt:lpstr>HG創英角ﾎﾟｯﾌﾟ体</vt:lpstr>
      <vt:lpstr>ＭＳ Ｐゴシック</vt:lpstr>
      <vt:lpstr>ＭＳ Ｐ明朝</vt:lpstr>
      <vt:lpstr>ＭＳ 明朝</vt:lpstr>
      <vt:lpstr>Arial</vt:lpstr>
      <vt:lpstr>Calibri</vt:lpstr>
      <vt:lpstr>Century</vt:lpstr>
      <vt:lpstr>Times New Roman</vt:lpstr>
      <vt:lpstr>Office ​​テーマ</vt:lpstr>
      <vt:lpstr>グラフ</vt:lpstr>
      <vt:lpstr>PowerPoint プレゼンテーション</vt:lpstr>
      <vt:lpstr>高齢者数の推移</vt:lpstr>
      <vt:lpstr>地区別の高齢化率の推計値</vt:lpstr>
      <vt:lpstr>　認知症とは</vt:lpstr>
      <vt:lpstr>PowerPoint プレゼンテーション</vt:lpstr>
      <vt:lpstr>健康な人と認知症の人の 　　　　　　脳の状態の違い</vt:lpstr>
      <vt:lpstr>PowerPoint プレゼンテーション</vt:lpstr>
      <vt:lpstr>PowerPoint プレゼンテーション</vt:lpstr>
      <vt:lpstr>症状１　記憶障害</vt:lpstr>
      <vt:lpstr>PowerPoint プレゼンテーション</vt:lpstr>
      <vt:lpstr>症状３　理解・判断力の障害</vt:lpstr>
      <vt:lpstr>症状４　実行機能障害</vt:lpstr>
      <vt:lpstr>１.行動・心理症状</vt:lpstr>
      <vt:lpstr>＜身の回りのことに支障が起こる＞</vt:lpstr>
      <vt:lpstr>２.　精神症状</vt:lpstr>
      <vt:lpstr>PowerPoint プレゼンテーション</vt:lpstr>
      <vt:lpstr>早期診断、早期治療が重要</vt:lpstr>
      <vt:lpstr>PowerPoint プレゼンテーション</vt:lpstr>
      <vt:lpstr>PowerPoint プレゼンテーション</vt:lpstr>
      <vt:lpstr>PowerPoint プレゼンテーション</vt:lpstr>
      <vt:lpstr>PowerPoint プレゼンテーション</vt:lpstr>
      <vt:lpstr>認知症の予防についての考えかた</vt:lpstr>
      <vt:lpstr>○脳の活性化を図る</vt:lpstr>
      <vt:lpstr>PowerPoint プレゼンテーション</vt:lpstr>
      <vt:lpstr>○認知症の本人には自覚がある</vt:lpstr>
      <vt:lpstr>○こころのバリアフリーを  ⇒交通機関や商店など、まちのあらゆるところに、温かく見守り適切な支援をする人がいれば、認知症があっても外出ができ、自分でやれることも増える</vt:lpstr>
      <vt:lpstr>PowerPoint プレゼンテーション</vt:lpstr>
      <vt:lpstr>認知症介護をしている家族の気持ちを理解する</vt:lpstr>
      <vt:lpstr>PowerPoint プレゼンテーション</vt:lpstr>
      <vt:lpstr>PowerPoint プレゼンテーション</vt:lpstr>
      <vt:lpstr>PowerPoint プレゼンテーション</vt:lpstr>
      <vt:lpstr>対応の７つのポイント</vt:lpstr>
      <vt:lpstr>こんなとき、 　　　あなたはどうしますか？</vt:lpstr>
      <vt:lpstr>PowerPoint プレゼンテーション</vt:lpstr>
    </vt:vector>
  </TitlesOfParts>
  <Company>平戸市役所</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tsuji_miwako</dc:creator>
  <cp:lastModifiedBy>藤井　雅子</cp:lastModifiedBy>
  <cp:revision>204</cp:revision>
  <cp:lastPrinted>2017-10-12T02:38:24Z</cp:lastPrinted>
  <dcterms:created xsi:type="dcterms:W3CDTF">2006-04-25T06:36:05Z</dcterms:created>
  <dcterms:modified xsi:type="dcterms:W3CDTF">2017-10-12T04:12:34Z</dcterms:modified>
</cp:coreProperties>
</file>