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FF99"/>
    <a:srgbClr val="66FF66"/>
    <a:srgbClr val="33CC3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10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146072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79703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2322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371107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81335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202150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117895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103714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163829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242967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4AC7CDE-CC0A-4996-861A-E5ECD6236A95}" type="datetimeFigureOut">
              <a:rPr kumimoji="1" lang="ja-JP" altLang="en-US" smtClean="0"/>
              <a:t>2022/4/6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158004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4AC7CDE-CC0A-4996-861A-E5ECD6236A95}" type="datetimeFigureOut">
              <a:rPr kumimoji="1" lang="ja-JP" altLang="en-US" smtClean="0"/>
              <a:t>2022/4/6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BA6D0A9-40B8-422C-9E75-69FFAA98346D}" type="slidenum">
              <a:rPr kumimoji="1" lang="ja-JP" altLang="en-US" smtClean="0"/>
              <a:t>‹#›</a:t>
            </a:fld>
            <a:endParaRPr kumimoji="1" lang="ja-JP" altLang="en-US"/>
          </a:p>
        </p:txBody>
      </p:sp>
    </p:spTree>
    <p:extLst>
      <p:ext uri="{BB962C8B-B14F-4D97-AF65-F5344CB8AC3E}">
        <p14:creationId xmlns:p14="http://schemas.microsoft.com/office/powerpoint/2010/main" val="31011701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r="22078"/>
          <a:stretch/>
        </p:blipFill>
        <p:spPr>
          <a:xfrm>
            <a:off x="0" y="0"/>
            <a:ext cx="6858000" cy="2342126"/>
          </a:xfrm>
          <a:prstGeom prst="rect">
            <a:avLst/>
          </a:prstGeom>
        </p:spPr>
      </p:pic>
      <p:sp>
        <p:nvSpPr>
          <p:cNvPr id="6" name="正方形/長方形 5"/>
          <p:cNvSpPr/>
          <p:nvPr/>
        </p:nvSpPr>
        <p:spPr>
          <a:xfrm>
            <a:off x="84305" y="982945"/>
            <a:ext cx="4092190" cy="1200329"/>
          </a:xfrm>
          <a:prstGeom prst="rect">
            <a:avLst/>
          </a:prstGeom>
          <a:noFill/>
        </p:spPr>
        <p:txBody>
          <a:bodyPr wrap="square" lIns="91440" tIns="45720" rIns="91440" bIns="45720">
            <a:spAutoFit/>
          </a:bodyPr>
          <a:lstStyle/>
          <a:p>
            <a:pPr algn="ctr"/>
            <a:r>
              <a:rPr kumimoji="1" lang="ja-JP" altLang="en-US" sz="36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結婚</a:t>
            </a:r>
            <a:r>
              <a:rPr kumimoji="1" lang="ja-JP" altLang="en-US"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に伴う</a:t>
            </a:r>
            <a:r>
              <a:rPr kumimoji="1" lang="ja-JP" altLang="en-US" sz="36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新生活</a:t>
            </a:r>
            <a:r>
              <a:rPr kumimoji="1" lang="ja-JP" altLang="en-US"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の</a:t>
            </a:r>
            <a:endParaRPr kumimoji="1" lang="en-US" altLang="ja-JP"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endParaRPr>
          </a:p>
          <a:p>
            <a:pPr algn="ctr"/>
            <a:r>
              <a:rPr kumimoji="1" lang="ja-JP" altLang="en-US" sz="36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スタートアップ費用</a:t>
            </a:r>
            <a:endParaRPr lang="ja-JP" altLang="en-US" sz="3600" b="1" cap="none" spc="0" dirty="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endParaRPr>
          </a:p>
        </p:txBody>
      </p:sp>
      <p:sp>
        <p:nvSpPr>
          <p:cNvPr id="9" name="円形吹き出し 8"/>
          <p:cNvSpPr/>
          <p:nvPr/>
        </p:nvSpPr>
        <p:spPr>
          <a:xfrm rot="21444392">
            <a:off x="262454" y="86692"/>
            <a:ext cx="2380890" cy="751115"/>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rot="21261101">
            <a:off x="309721" y="118244"/>
            <a:ext cx="2573548" cy="584775"/>
          </a:xfrm>
          <a:prstGeom prst="rect">
            <a:avLst/>
          </a:prstGeom>
          <a:noFill/>
        </p:spPr>
        <p:txBody>
          <a:bodyPr wrap="square" lIns="91440" tIns="45720" rIns="91440" bIns="45720">
            <a:spAutoFit/>
          </a:bodyPr>
          <a:lstStyle/>
          <a:p>
            <a:pPr algn="ctr"/>
            <a:r>
              <a:rPr lang="ja-JP" altLang="en-US" sz="32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補助</a:t>
            </a:r>
            <a:r>
              <a:rPr lang="ja-JP" altLang="en-US" sz="16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します</a:t>
            </a:r>
            <a:r>
              <a:rPr lang="ja-JP" altLang="en-US" sz="3200" b="1" cap="none" spc="0" dirty="0" smtClean="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rPr>
              <a:t>！</a:t>
            </a:r>
            <a:endParaRPr lang="ja-JP" altLang="en-US" sz="3200" b="1" cap="none" spc="0" dirty="0">
              <a:ln w="6600">
                <a:solidFill>
                  <a:schemeClr val="bg1"/>
                </a:solidFill>
                <a:prstDash val="solid"/>
              </a:ln>
              <a:solidFill>
                <a:srgbClr val="FF6600"/>
              </a:solidFill>
              <a:effectLst>
                <a:outerShdw dist="38100" dir="2700000" algn="tl" rotWithShape="0">
                  <a:schemeClr val="accent2"/>
                </a:outerShdw>
              </a:effectLst>
              <a:latin typeface="HGP創英角ｺﾞｼｯｸUB" panose="020B0900000000000000" pitchFamily="50" charset="-128"/>
              <a:ea typeface="HGP創英角ｺﾞｼｯｸUB" panose="020B0900000000000000" pitchFamily="50" charset="-128"/>
            </a:endParaRPr>
          </a:p>
        </p:txBody>
      </p:sp>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t="7358" b="6345"/>
          <a:stretch/>
        </p:blipFill>
        <p:spPr>
          <a:xfrm>
            <a:off x="4079994" y="257201"/>
            <a:ext cx="2745839" cy="2069318"/>
          </a:xfrm>
          <a:prstGeom prst="rect">
            <a:avLst/>
          </a:prstGeom>
        </p:spPr>
      </p:pic>
      <p:sp>
        <p:nvSpPr>
          <p:cNvPr id="12" name="正方形/長方形 11"/>
          <p:cNvSpPr/>
          <p:nvPr/>
        </p:nvSpPr>
        <p:spPr>
          <a:xfrm rot="889140">
            <a:off x="4242528" y="632455"/>
            <a:ext cx="2415852" cy="1077218"/>
          </a:xfrm>
          <a:prstGeom prst="rect">
            <a:avLst/>
          </a:prstGeom>
          <a:noFill/>
        </p:spPr>
        <p:txBody>
          <a:bodyPr wrap="square" lIns="91440" tIns="45720" rIns="91440" bIns="45720">
            <a:spAutoFit/>
          </a:bodyPr>
          <a:lstStyle/>
          <a:p>
            <a:pPr algn="ctr"/>
            <a:r>
              <a:rPr lang="ja-JP" altLang="en-US" sz="3200" b="1" cap="none" spc="0" dirty="0" smtClean="0">
                <a:ln w="6350">
                  <a:solidFill>
                    <a:srgbClr val="FF6600"/>
                  </a:solidFill>
                  <a:prstDash val="solid"/>
                </a:ln>
                <a:solidFill>
                  <a:srgbClr val="00FF99"/>
                </a:solidFill>
                <a:latin typeface="HGP創英角ｺﾞｼｯｸUB" panose="020B0900000000000000" pitchFamily="50" charset="-128"/>
                <a:ea typeface="HGP創英角ｺﾞｼｯｸUB" panose="020B0900000000000000" pitchFamily="50" charset="-128"/>
              </a:rPr>
              <a:t>結婚新生活</a:t>
            </a:r>
            <a:endParaRPr lang="en-US" altLang="ja-JP" sz="3200" b="1" cap="none" spc="0" dirty="0" smtClean="0">
              <a:ln w="6350">
                <a:solidFill>
                  <a:srgbClr val="FF6600"/>
                </a:solidFill>
                <a:prstDash val="solid"/>
              </a:ln>
              <a:solidFill>
                <a:srgbClr val="00FF99"/>
              </a:solidFill>
              <a:latin typeface="HGP創英角ｺﾞｼｯｸUB" panose="020B0900000000000000" pitchFamily="50" charset="-128"/>
              <a:ea typeface="HGP創英角ｺﾞｼｯｸUB" panose="020B0900000000000000" pitchFamily="50" charset="-128"/>
            </a:endParaRPr>
          </a:p>
          <a:p>
            <a:pPr algn="ctr"/>
            <a:r>
              <a:rPr lang="ja-JP" altLang="en-US" sz="3200" b="1" cap="none" spc="0" dirty="0" smtClean="0">
                <a:ln w="6350">
                  <a:solidFill>
                    <a:srgbClr val="FF6600"/>
                  </a:solidFill>
                  <a:prstDash val="solid"/>
                </a:ln>
                <a:solidFill>
                  <a:srgbClr val="00FF99"/>
                </a:solidFill>
                <a:latin typeface="HGP創英角ｺﾞｼｯｸUB" panose="020B0900000000000000" pitchFamily="50" charset="-128"/>
                <a:ea typeface="HGP創英角ｺﾞｼｯｸUB" panose="020B0900000000000000" pitchFamily="50" charset="-128"/>
              </a:rPr>
              <a:t>支援補助金</a:t>
            </a:r>
            <a:endParaRPr lang="ja-JP" altLang="en-US" sz="3200" b="1" cap="none" spc="0" dirty="0">
              <a:ln w="6350">
                <a:solidFill>
                  <a:srgbClr val="FF6600"/>
                </a:solidFill>
                <a:prstDash val="solid"/>
              </a:ln>
              <a:solidFill>
                <a:srgbClr val="00FF99"/>
              </a:solidFill>
              <a:latin typeface="HGP創英角ｺﾞｼｯｸUB" panose="020B0900000000000000" pitchFamily="50" charset="-128"/>
              <a:ea typeface="HGP創英角ｺﾞｼｯｸUB" panose="020B09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26806617"/>
              </p:ext>
            </p:extLst>
          </p:nvPr>
        </p:nvGraphicFramePr>
        <p:xfrm>
          <a:off x="116747" y="2475785"/>
          <a:ext cx="6624495" cy="5534740"/>
        </p:xfrm>
        <a:graphic>
          <a:graphicData uri="http://schemas.openxmlformats.org/drawingml/2006/table">
            <a:tbl>
              <a:tblPr firstRow="1" bandRow="1">
                <a:tableStyleId>{69CF1AB2-1976-4502-BF36-3FF5EA218861}</a:tableStyleId>
              </a:tblPr>
              <a:tblGrid>
                <a:gridCol w="1092375"/>
                <a:gridCol w="5532120"/>
              </a:tblGrid>
              <a:tr h="1978112">
                <a:tc>
                  <a:txBody>
                    <a:bodyPr/>
                    <a:lstStyle/>
                    <a:p>
                      <a:pPr algn="ctr"/>
                      <a:r>
                        <a:rPr kumimoji="1" lang="ja-JP" altLang="en-US" sz="1400" dirty="0" smtClean="0">
                          <a:latin typeface="BIZ UDゴシック" panose="020B0400000000000000" pitchFamily="49" charset="-128"/>
                          <a:ea typeface="BIZ UDゴシック" panose="020B0400000000000000" pitchFamily="49" charset="-128"/>
                        </a:rPr>
                        <a:t>対象者</a:t>
                      </a:r>
                      <a:endParaRPr kumimoji="1" lang="ja-JP" altLang="en-US" sz="140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200" b="0" dirty="0" smtClean="0">
                          <a:latin typeface="BIZ UDゴシック" panose="020B0400000000000000" pitchFamily="49" charset="-128"/>
                          <a:ea typeface="BIZ UDゴシック" panose="020B0400000000000000" pitchFamily="49" charset="-128"/>
                        </a:rPr>
                        <a:t>次の要件を全て満たす世帯です。</a:t>
                      </a:r>
                      <a:endParaRPr kumimoji="1" lang="en-US" altLang="ja-JP" sz="1200" b="0" dirty="0" smtClean="0">
                        <a:latin typeface="BIZ UDゴシック" panose="020B0400000000000000" pitchFamily="49" charset="-128"/>
                        <a:ea typeface="BIZ UDゴシック" panose="020B0400000000000000" pitchFamily="49" charset="-128"/>
                      </a:endParaRPr>
                    </a:p>
                    <a:p>
                      <a:r>
                        <a:rPr kumimoji="1" lang="ja-JP" altLang="en-US" sz="1200" b="0" dirty="0" smtClean="0">
                          <a:latin typeface="BIZ UDゴシック" panose="020B0400000000000000" pitchFamily="49" charset="-128"/>
                          <a:ea typeface="BIZ UDゴシック" panose="020B0400000000000000" pitchFamily="49" charset="-128"/>
                        </a:rPr>
                        <a:t>□令和</a:t>
                      </a:r>
                      <a:r>
                        <a:rPr kumimoji="1" lang="ja-JP" altLang="en-US" sz="1200" b="0" dirty="0" smtClean="0">
                          <a:latin typeface="BIZ UDゴシック" panose="020B0400000000000000" pitchFamily="49" charset="-128"/>
                          <a:ea typeface="BIZ UDゴシック" panose="020B0400000000000000" pitchFamily="49" charset="-128"/>
                        </a:rPr>
                        <a:t>４年４月</a:t>
                      </a:r>
                      <a:r>
                        <a:rPr kumimoji="1" lang="ja-JP" altLang="en-US" sz="1200" b="0" dirty="0" smtClean="0">
                          <a:latin typeface="BIZ UDゴシック" panose="020B0400000000000000" pitchFamily="49" charset="-128"/>
                          <a:ea typeface="BIZ UDゴシック" panose="020B0400000000000000" pitchFamily="49" charset="-128"/>
                        </a:rPr>
                        <a:t>１日～令和５年３月</a:t>
                      </a:r>
                      <a:r>
                        <a:rPr kumimoji="1" lang="en-US" altLang="ja-JP" sz="1200" b="0" dirty="0" smtClean="0">
                          <a:latin typeface="BIZ UDゴシック" panose="020B0400000000000000" pitchFamily="49" charset="-128"/>
                          <a:ea typeface="BIZ UDゴシック" panose="020B0400000000000000" pitchFamily="49" charset="-128"/>
                        </a:rPr>
                        <a:t>31</a:t>
                      </a:r>
                      <a:r>
                        <a:rPr kumimoji="1" lang="ja-JP" altLang="en-US" sz="1200" b="0" dirty="0" smtClean="0">
                          <a:latin typeface="BIZ UDゴシック" panose="020B0400000000000000" pitchFamily="49" charset="-128"/>
                          <a:ea typeface="BIZ UDゴシック" panose="020B0400000000000000" pitchFamily="49" charset="-128"/>
                        </a:rPr>
                        <a:t>日までの間に、婚姻届けを提出し、受理</a:t>
                      </a:r>
                      <a:endParaRPr kumimoji="1" lang="en-US" altLang="ja-JP" sz="1200" b="0" dirty="0" smtClean="0">
                        <a:latin typeface="BIZ UDゴシック" panose="020B0400000000000000" pitchFamily="49" charset="-128"/>
                        <a:ea typeface="BIZ UDゴシック" panose="020B0400000000000000" pitchFamily="49" charset="-128"/>
                      </a:endParaRPr>
                    </a:p>
                    <a:p>
                      <a:r>
                        <a:rPr kumimoji="1" lang="en-US" altLang="ja-JP" sz="1200" b="0" dirty="0" smtClean="0">
                          <a:latin typeface="BIZ UDゴシック" panose="020B0400000000000000" pitchFamily="49" charset="-128"/>
                          <a:ea typeface="BIZ UDゴシック" panose="020B0400000000000000" pitchFamily="49" charset="-128"/>
                        </a:rPr>
                        <a:t>  </a:t>
                      </a:r>
                      <a:r>
                        <a:rPr kumimoji="1" lang="ja-JP" altLang="en-US" sz="1200" b="0" dirty="0" smtClean="0">
                          <a:latin typeface="BIZ UDゴシック" panose="020B0400000000000000" pitchFamily="49" charset="-128"/>
                          <a:ea typeface="BIZ UDゴシック" panose="020B0400000000000000" pitchFamily="49" charset="-128"/>
                        </a:rPr>
                        <a:t>された夫婦。</a:t>
                      </a:r>
                      <a:endParaRPr kumimoji="1"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□婚姻日における夫婦の年齢がいずれも</a:t>
                      </a:r>
                      <a:r>
                        <a:rPr lang="en-US" altLang="ja-JP" sz="1200" b="0" u="sng" dirty="0" smtClean="0">
                          <a:latin typeface="BIZ UDゴシック" panose="020B0400000000000000" pitchFamily="49" charset="-128"/>
                          <a:ea typeface="BIZ UDゴシック" panose="020B0400000000000000" pitchFamily="49" charset="-128"/>
                        </a:rPr>
                        <a:t>39</a:t>
                      </a:r>
                      <a:r>
                        <a:rPr lang="ja-JP" altLang="en-US" sz="1200" b="0" u="sng" dirty="0" smtClean="0">
                          <a:latin typeface="BIZ UDゴシック" panose="020B0400000000000000" pitchFamily="49" charset="-128"/>
                          <a:ea typeface="BIZ UDゴシック" panose="020B0400000000000000" pitchFamily="49" charset="-128"/>
                        </a:rPr>
                        <a:t>歳以下</a:t>
                      </a:r>
                      <a:r>
                        <a:rPr lang="ja-JP" altLang="en-US" sz="1200" b="0" dirty="0" smtClean="0">
                          <a:latin typeface="BIZ UDゴシック" panose="020B0400000000000000" pitchFamily="49" charset="-128"/>
                          <a:ea typeface="BIZ UDゴシック" panose="020B0400000000000000" pitchFamily="49" charset="-128"/>
                        </a:rPr>
                        <a:t>であること。</a:t>
                      </a:r>
                      <a:endParaRPr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□別に定めた算出にて、</a:t>
                      </a:r>
                      <a:r>
                        <a:rPr lang="ja-JP" altLang="en-US" sz="1200" b="0" u="sng" dirty="0" smtClean="0">
                          <a:latin typeface="BIZ UDゴシック" panose="020B0400000000000000" pitchFamily="49" charset="-128"/>
                          <a:ea typeface="BIZ UDゴシック" panose="020B0400000000000000" pitchFamily="49" charset="-128"/>
                        </a:rPr>
                        <a:t>ご夫婦の所得を合わせて</a:t>
                      </a:r>
                      <a:r>
                        <a:rPr lang="en-US" altLang="ja-JP" sz="1200" b="0" u="sng" dirty="0" smtClean="0">
                          <a:latin typeface="BIZ UDゴシック" panose="020B0400000000000000" pitchFamily="49" charset="-128"/>
                          <a:ea typeface="BIZ UDゴシック" panose="020B0400000000000000" pitchFamily="49" charset="-128"/>
                        </a:rPr>
                        <a:t>500</a:t>
                      </a:r>
                      <a:r>
                        <a:rPr lang="ja-JP" altLang="en-US" sz="1200" b="0" u="sng" dirty="0" smtClean="0">
                          <a:latin typeface="BIZ UDゴシック" panose="020B0400000000000000" pitchFamily="49" charset="-128"/>
                          <a:ea typeface="BIZ UDゴシック" panose="020B0400000000000000" pitchFamily="49" charset="-128"/>
                        </a:rPr>
                        <a:t>万円未満</a:t>
                      </a:r>
                      <a:r>
                        <a:rPr lang="ja-JP" altLang="en-US" sz="1200" b="0" dirty="0" smtClean="0">
                          <a:latin typeface="BIZ UDゴシック" panose="020B0400000000000000" pitchFamily="49" charset="-128"/>
                          <a:ea typeface="BIZ UDゴシック" panose="020B0400000000000000" pitchFamily="49" charset="-128"/>
                        </a:rPr>
                        <a:t>であること。</a:t>
                      </a:r>
                      <a:endParaRPr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　</a:t>
                      </a:r>
                      <a:r>
                        <a:rPr lang="en-US" altLang="ja-JP" sz="1200" b="0" dirty="0" smtClean="0">
                          <a:latin typeface="BIZ UDゴシック" panose="020B0400000000000000" pitchFamily="49" charset="-128"/>
                          <a:ea typeface="BIZ UDゴシック" panose="020B0400000000000000" pitchFamily="49" charset="-128"/>
                        </a:rPr>
                        <a:t>※</a:t>
                      </a:r>
                      <a:r>
                        <a:rPr lang="ja-JP" altLang="en-US" sz="1200" b="0" dirty="0" smtClean="0">
                          <a:latin typeface="BIZ UDゴシック" panose="020B0400000000000000" pitchFamily="49" charset="-128"/>
                          <a:ea typeface="BIZ UDゴシック" panose="020B0400000000000000" pitchFamily="49" charset="-128"/>
                        </a:rPr>
                        <a:t>算出する所得は、申請年度の前年のもの。</a:t>
                      </a:r>
                      <a:endParaRPr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　</a:t>
                      </a:r>
                      <a:r>
                        <a:rPr lang="en-US" altLang="ja-JP" sz="1200" b="0" dirty="0" smtClean="0">
                          <a:latin typeface="BIZ UDゴシック" panose="020B0400000000000000" pitchFamily="49" charset="-128"/>
                          <a:ea typeface="BIZ UDゴシック" panose="020B0400000000000000" pitchFamily="49" charset="-128"/>
                        </a:rPr>
                        <a:t>※</a:t>
                      </a:r>
                      <a:r>
                        <a:rPr lang="ja-JP" altLang="en-US" sz="1200" b="0" dirty="0" smtClean="0">
                          <a:latin typeface="BIZ UDゴシック" panose="020B0400000000000000" pitchFamily="49" charset="-128"/>
                          <a:ea typeface="BIZ UDゴシック" panose="020B0400000000000000" pitchFamily="49" charset="-128"/>
                        </a:rPr>
                        <a:t>奨学金を返還している世帯は、奨学金の年間返済額をご夫婦の所得から</a:t>
                      </a:r>
                      <a:endParaRPr lang="en-US" altLang="ja-JP" sz="1200" b="0" dirty="0" smtClean="0">
                        <a:latin typeface="BIZ UDゴシック" panose="020B0400000000000000" pitchFamily="49" charset="-128"/>
                        <a:ea typeface="BIZ UDゴシック" panose="020B0400000000000000" pitchFamily="49" charset="-128"/>
                      </a:endParaRPr>
                    </a:p>
                    <a:p>
                      <a:r>
                        <a:rPr lang="en-US" altLang="ja-JP" sz="1200" b="0" dirty="0" smtClean="0">
                          <a:latin typeface="BIZ UDゴシック" panose="020B0400000000000000" pitchFamily="49" charset="-128"/>
                          <a:ea typeface="BIZ UDゴシック" panose="020B0400000000000000" pitchFamily="49" charset="-128"/>
                        </a:rPr>
                        <a:t>    </a:t>
                      </a:r>
                      <a:r>
                        <a:rPr lang="ja-JP" altLang="en-US" sz="1200" b="0" dirty="0" smtClean="0">
                          <a:latin typeface="BIZ UDゴシック" panose="020B0400000000000000" pitchFamily="49" charset="-128"/>
                          <a:ea typeface="BIZ UDゴシック" panose="020B0400000000000000" pitchFamily="49" charset="-128"/>
                        </a:rPr>
                        <a:t>控除。</a:t>
                      </a:r>
                      <a:endParaRPr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□夫婦とも事業期間内に賃借した平戸市内の住宅に居住していること。</a:t>
                      </a:r>
                      <a:endParaRPr lang="en-US" altLang="ja-JP" sz="1200" b="0" dirty="0" smtClean="0">
                        <a:latin typeface="BIZ UDゴシック" panose="020B0400000000000000" pitchFamily="49" charset="-128"/>
                        <a:ea typeface="BIZ UDゴシック" panose="020B0400000000000000" pitchFamily="49" charset="-128"/>
                      </a:endParaRPr>
                    </a:p>
                    <a:p>
                      <a:r>
                        <a:rPr lang="ja-JP" altLang="en-US" sz="1200" b="0" dirty="0" smtClean="0">
                          <a:latin typeface="BIZ UDゴシック" panose="020B0400000000000000" pitchFamily="49" charset="-128"/>
                          <a:ea typeface="BIZ UDゴシック" panose="020B0400000000000000" pitchFamily="49" charset="-128"/>
                        </a:rPr>
                        <a:t>□市税の滞納がないなど、平戸市が定める要件を満たす世帯。</a:t>
                      </a:r>
                      <a:endParaRPr lang="en-US" altLang="ja-JP" sz="1200" b="0" dirty="0" smtClean="0">
                        <a:latin typeface="BIZ UDゴシック" panose="020B0400000000000000" pitchFamily="49" charset="-128"/>
                        <a:ea typeface="BIZ UDゴシック" panose="020B0400000000000000" pitchFamily="49" charset="-128"/>
                      </a:endParaRPr>
                    </a:p>
                  </a:txBody>
                  <a:tcPr/>
                </a:tc>
              </a:tr>
              <a:tr h="1224546">
                <a:tc>
                  <a:txBody>
                    <a:bodyPr/>
                    <a:lstStyle/>
                    <a:p>
                      <a:pPr algn="ctr"/>
                      <a:r>
                        <a:rPr kumimoji="1" lang="ja-JP" altLang="en-US" sz="1400" b="1" dirty="0" smtClean="0">
                          <a:latin typeface="BIZ UDゴシック" panose="020B0400000000000000" pitchFamily="49" charset="-128"/>
                          <a:ea typeface="BIZ UDゴシック" panose="020B0400000000000000" pitchFamily="49" charset="-128"/>
                        </a:rPr>
                        <a:t>対象となる費用</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１</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婚姻に伴う新規の賃貸住宅に係る経費</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en-US" altLang="ja-JP" sz="1200" baseline="0" dirty="0" smtClean="0">
                          <a:latin typeface="BIZ UDゴシック" panose="020B0400000000000000" pitchFamily="49" charset="-128"/>
                          <a:ea typeface="BIZ UDゴシック" panose="020B0400000000000000" pitchFamily="49" charset="-128"/>
                        </a:rPr>
                        <a:t>    </a:t>
                      </a:r>
                      <a:r>
                        <a:rPr kumimoji="1" lang="ja-JP" altLang="en-US" sz="1200" baseline="0" dirty="0" smtClean="0">
                          <a:latin typeface="BIZ UDゴシック" panose="020B0400000000000000" pitchFamily="49" charset="-128"/>
                          <a:ea typeface="BIZ UDゴシック" panose="020B0400000000000000" pitchFamily="49" charset="-128"/>
                        </a:rPr>
                        <a:t>家賃、敷金、礼金（保証金などこれに類する費用を含む）、仲介手数料</a:t>
                      </a:r>
                      <a:endParaRPr kumimoji="1" lang="en-US" altLang="ja-JP" sz="1200" baseline="0" dirty="0" smtClean="0">
                        <a:latin typeface="BIZ UDゴシック" panose="020B0400000000000000" pitchFamily="49" charset="-128"/>
                        <a:ea typeface="BIZ UDゴシック" panose="020B0400000000000000" pitchFamily="49" charset="-128"/>
                      </a:endParaRPr>
                    </a:p>
                    <a:p>
                      <a:r>
                        <a:rPr kumimoji="1" lang="en-US" altLang="ja-JP" sz="1200" baseline="0" dirty="0" smtClean="0">
                          <a:latin typeface="BIZ UDゴシック" panose="020B0400000000000000" pitchFamily="49" charset="-128"/>
                          <a:ea typeface="BIZ UDゴシック" panose="020B0400000000000000" pitchFamily="49" charset="-128"/>
                        </a:rPr>
                        <a:t>(</a:t>
                      </a:r>
                      <a:r>
                        <a:rPr kumimoji="1" lang="ja-JP" altLang="en-US" sz="1200" baseline="0" dirty="0" smtClean="0">
                          <a:latin typeface="BIZ UDゴシック" panose="020B0400000000000000" pitchFamily="49" charset="-128"/>
                          <a:ea typeface="BIZ UDゴシック" panose="020B0400000000000000" pitchFamily="49" charset="-128"/>
                        </a:rPr>
                        <a:t>２</a:t>
                      </a:r>
                      <a:r>
                        <a:rPr kumimoji="1" lang="en-US" altLang="ja-JP" sz="1200" baseline="0" dirty="0" smtClean="0">
                          <a:latin typeface="BIZ UDゴシック" panose="020B0400000000000000" pitchFamily="49" charset="-128"/>
                          <a:ea typeface="BIZ UDゴシック" panose="020B0400000000000000" pitchFamily="49" charset="-128"/>
                        </a:rPr>
                        <a:t>)</a:t>
                      </a:r>
                      <a:r>
                        <a:rPr kumimoji="1" lang="ja-JP" altLang="en-US" sz="1200" baseline="0" dirty="0" smtClean="0">
                          <a:latin typeface="BIZ UDゴシック" panose="020B0400000000000000" pitchFamily="49" charset="-128"/>
                          <a:ea typeface="BIZ UDゴシック" panose="020B0400000000000000" pitchFamily="49" charset="-128"/>
                        </a:rPr>
                        <a:t>婚姻に伴う住宅のリフォームに係る経費</a:t>
                      </a:r>
                      <a:endParaRPr kumimoji="1" lang="en-US" altLang="ja-JP" sz="1200" baseline="0" dirty="0" smtClean="0">
                        <a:latin typeface="BIZ UDゴシック" panose="020B0400000000000000" pitchFamily="49" charset="-128"/>
                        <a:ea typeface="BIZ UDゴシック" panose="020B0400000000000000" pitchFamily="49" charset="-128"/>
                      </a:endParaRPr>
                    </a:p>
                    <a:p>
                      <a:r>
                        <a:rPr kumimoji="1" lang="ja-JP" altLang="en-US" sz="1200" baseline="0" dirty="0" smtClean="0">
                          <a:latin typeface="BIZ UDゴシック" panose="020B0400000000000000" pitchFamily="49" charset="-128"/>
                          <a:ea typeface="BIZ UDゴシック" panose="020B0400000000000000" pitchFamily="49" charset="-128"/>
                        </a:rPr>
                        <a:t>　 ・間取りの変更、部屋等の増築、玄関の増設等</a:t>
                      </a:r>
                      <a:endParaRPr kumimoji="1" lang="en-US" altLang="ja-JP" sz="1200" baseline="0" dirty="0" smtClean="0">
                        <a:latin typeface="BIZ UDゴシック" panose="020B0400000000000000" pitchFamily="49" charset="-128"/>
                        <a:ea typeface="BIZ UDゴシック" panose="020B0400000000000000" pitchFamily="49" charset="-128"/>
                      </a:endParaRPr>
                    </a:p>
                    <a:p>
                      <a:r>
                        <a:rPr kumimoji="1" lang="ja-JP" altLang="en-US" sz="1200" baseline="0" dirty="0" smtClean="0">
                          <a:latin typeface="BIZ UDゴシック" panose="020B0400000000000000" pitchFamily="49" charset="-128"/>
                          <a:ea typeface="BIZ UDゴシック" panose="020B0400000000000000" pitchFamily="49" charset="-128"/>
                        </a:rPr>
                        <a:t>　 ・キッチン、浴室、トイレ、洗面所等の改修又は増設</a:t>
                      </a:r>
                      <a:endParaRPr kumimoji="1" lang="en-US" altLang="ja-JP" sz="1200" baseline="0" dirty="0" smtClean="0">
                        <a:latin typeface="BIZ UDゴシック" panose="020B0400000000000000" pitchFamily="49" charset="-128"/>
                        <a:ea typeface="BIZ UDゴシック" panose="020B0400000000000000" pitchFamily="49" charset="-128"/>
                      </a:endParaRPr>
                    </a:p>
                    <a:p>
                      <a:r>
                        <a:rPr kumimoji="1" lang="en-US" altLang="ja-JP" sz="1200" baseline="0" dirty="0" smtClean="0">
                          <a:latin typeface="BIZ UDゴシック" panose="020B0400000000000000" pitchFamily="49" charset="-128"/>
                          <a:ea typeface="BIZ UDゴシック" panose="020B0400000000000000" pitchFamily="49" charset="-128"/>
                        </a:rPr>
                        <a:t> </a:t>
                      </a:r>
                      <a:r>
                        <a:rPr kumimoji="1" lang="ja-JP" altLang="en-US" sz="1200" baseline="0" dirty="0" smtClean="0">
                          <a:latin typeface="BIZ UDゴシック" panose="020B0400000000000000" pitchFamily="49" charset="-128"/>
                          <a:ea typeface="BIZ UDゴシック" panose="020B0400000000000000" pitchFamily="49" charset="-128"/>
                        </a:rPr>
                        <a:t>　・屋根（天井）、外壁、床の改修　等</a:t>
                      </a:r>
                      <a:endParaRPr kumimoji="1" lang="en-US" altLang="ja-JP" sz="1200" baseline="0" dirty="0" smtClean="0">
                        <a:latin typeface="BIZ UDゴシック" panose="020B0400000000000000" pitchFamily="49" charset="-128"/>
                        <a:ea typeface="BIZ UDゴシック" panose="020B0400000000000000" pitchFamily="49" charset="-128"/>
                      </a:endParaRPr>
                    </a:p>
                  </a:txBody>
                  <a:tcPr/>
                </a:tc>
              </a:tr>
              <a:tr h="1789720">
                <a:tc>
                  <a:txBody>
                    <a:bodyPr/>
                    <a:lstStyle/>
                    <a:p>
                      <a:pPr algn="ctr"/>
                      <a:r>
                        <a:rPr kumimoji="1" lang="ja-JP" altLang="en-US" sz="1400" b="1" dirty="0" smtClean="0">
                          <a:latin typeface="BIZ UDゴシック" panose="020B0400000000000000" pitchFamily="49" charset="-128"/>
                          <a:ea typeface="BIZ UDゴシック" panose="020B0400000000000000" pitchFamily="49" charset="-128"/>
                        </a:rPr>
                        <a:t>補助金額</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１</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夫婦ともに年齢が</a:t>
                      </a:r>
                      <a:r>
                        <a:rPr kumimoji="1" lang="en-US" altLang="ja-JP" sz="1200" dirty="0" smtClean="0">
                          <a:latin typeface="BIZ UDゴシック" panose="020B0400000000000000" pitchFamily="49" charset="-128"/>
                          <a:ea typeface="BIZ UDゴシック" panose="020B0400000000000000" pitchFamily="49" charset="-128"/>
                        </a:rPr>
                        <a:t>29</a:t>
                      </a:r>
                      <a:r>
                        <a:rPr kumimoji="1" lang="ja-JP" altLang="en-US" sz="1200" dirty="0" smtClean="0">
                          <a:latin typeface="BIZ UDゴシック" panose="020B0400000000000000" pitchFamily="49" charset="-128"/>
                          <a:ea typeface="BIZ UDゴシック" panose="020B0400000000000000" pitchFamily="49" charset="-128"/>
                        </a:rPr>
                        <a:t>歳以下の世帯</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　　補助対象経費の全額とし、</a:t>
                      </a:r>
                      <a:r>
                        <a:rPr kumimoji="1" lang="en-US" altLang="ja-JP" sz="1200" dirty="0" smtClean="0">
                          <a:latin typeface="BIZ UDゴシック" panose="020B0400000000000000" pitchFamily="49" charset="-128"/>
                          <a:ea typeface="BIZ UDゴシック" panose="020B0400000000000000" pitchFamily="49" charset="-128"/>
                        </a:rPr>
                        <a:t>60</a:t>
                      </a:r>
                      <a:r>
                        <a:rPr kumimoji="1" lang="ja-JP" altLang="en-US" sz="1200" dirty="0" smtClean="0">
                          <a:latin typeface="BIZ UDゴシック" panose="020B0400000000000000" pitchFamily="49" charset="-128"/>
                          <a:ea typeface="BIZ UDゴシック" panose="020B0400000000000000" pitchFamily="49" charset="-128"/>
                        </a:rPr>
                        <a:t>万円を限度</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加算額</a:t>
                      </a:r>
                      <a:r>
                        <a:rPr kumimoji="1" lang="en-US" altLang="ja-JP" sz="1200" dirty="0" smtClean="0">
                          <a:latin typeface="BIZ UDゴシック" panose="020B0400000000000000" pitchFamily="49" charset="-128"/>
                          <a:ea typeface="BIZ UDゴシック" panose="020B0400000000000000" pitchFamily="49" charset="-128"/>
                        </a:rPr>
                        <a:t>20</a:t>
                      </a:r>
                      <a:r>
                        <a:rPr kumimoji="1" lang="ja-JP" altLang="en-US" sz="1200" dirty="0" smtClean="0">
                          <a:latin typeface="BIZ UDゴシック" panose="020B0400000000000000" pitchFamily="49" charset="-128"/>
                          <a:ea typeface="BIZ UDゴシック" panose="020B0400000000000000" pitchFamily="49" charset="-128"/>
                        </a:rPr>
                        <a:t>万円</a:t>
                      </a:r>
                      <a:r>
                        <a:rPr kumimoji="1" lang="en-US" altLang="ja-JP" sz="1200" dirty="0" smtClean="0">
                          <a:latin typeface="BIZ UDゴシック" panose="020B0400000000000000" pitchFamily="49" charset="-128"/>
                          <a:ea typeface="BIZ UDゴシック" panose="020B0400000000000000" pitchFamily="49" charset="-128"/>
                        </a:rPr>
                        <a:t>】</a:t>
                      </a:r>
                    </a:p>
                    <a:p>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２</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上記以外の世帯</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　　補助対象経費の全額とし、</a:t>
                      </a:r>
                      <a:r>
                        <a:rPr kumimoji="1" lang="en-US" altLang="ja-JP" sz="1200" dirty="0" smtClean="0">
                          <a:latin typeface="BIZ UDゴシック" panose="020B0400000000000000" pitchFamily="49" charset="-128"/>
                          <a:ea typeface="BIZ UDゴシック" panose="020B0400000000000000" pitchFamily="49" charset="-128"/>
                        </a:rPr>
                        <a:t>30</a:t>
                      </a:r>
                      <a:r>
                        <a:rPr kumimoji="1" lang="ja-JP" altLang="en-US" sz="1200" dirty="0" smtClean="0">
                          <a:latin typeface="BIZ UDゴシック" panose="020B0400000000000000" pitchFamily="49" charset="-128"/>
                          <a:ea typeface="BIZ UDゴシック" panose="020B0400000000000000" pitchFamily="49" charset="-128"/>
                        </a:rPr>
                        <a:t>万円を限度</a:t>
                      </a:r>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加算額</a:t>
                      </a:r>
                      <a:r>
                        <a:rPr kumimoji="1" lang="en-US" altLang="ja-JP" sz="1200" dirty="0" smtClean="0">
                          <a:latin typeface="BIZ UDゴシック" panose="020B0400000000000000" pitchFamily="49" charset="-128"/>
                          <a:ea typeface="BIZ UDゴシック" panose="020B0400000000000000" pitchFamily="49" charset="-128"/>
                        </a:rPr>
                        <a:t>10</a:t>
                      </a:r>
                      <a:r>
                        <a:rPr kumimoji="1" lang="ja-JP" altLang="en-US" sz="1200" dirty="0" smtClean="0">
                          <a:latin typeface="BIZ UDゴシック" panose="020B0400000000000000" pitchFamily="49" charset="-128"/>
                          <a:ea typeface="BIZ UDゴシック" panose="020B0400000000000000" pitchFamily="49" charset="-128"/>
                        </a:rPr>
                        <a:t>万円</a:t>
                      </a:r>
                      <a:r>
                        <a:rPr kumimoji="1" lang="en-US" altLang="ja-JP" sz="1200" dirty="0" smtClean="0">
                          <a:latin typeface="BIZ UDゴシック" panose="020B0400000000000000" pitchFamily="49" charset="-128"/>
                          <a:ea typeface="BIZ UDゴシック" panose="020B0400000000000000" pitchFamily="49" charset="-128"/>
                        </a:rPr>
                        <a:t>】</a:t>
                      </a:r>
                    </a:p>
                    <a:p>
                      <a:endParaRPr kumimoji="1" lang="en-US" altLang="ja-JP" sz="1200" dirty="0" smtClean="0">
                        <a:latin typeface="BIZ UDゴシック" panose="020B0400000000000000" pitchFamily="49" charset="-128"/>
                        <a:ea typeface="BIZ UDゴシック" panose="020B0400000000000000" pitchFamily="49" charset="-128"/>
                      </a:endParaRPr>
                    </a:p>
                    <a:p>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夫婦又はそのどちらか一方が次のいずれかに該当する場合は、上記に示す額　</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　を加算する。</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　・婚姻を機に平戸市外から転入している場合</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ja-JP" altLang="en-US" sz="1200" dirty="0" smtClean="0">
                          <a:latin typeface="BIZ UDゴシック" panose="020B0400000000000000" pitchFamily="49" charset="-128"/>
                          <a:ea typeface="BIZ UDゴシック" panose="020B0400000000000000" pitchFamily="49" charset="-128"/>
                        </a:rPr>
                        <a:t>　・平戸市出身で婚姻を機に、その出身中学校区に居住する場合</a:t>
                      </a:r>
                      <a:endParaRPr kumimoji="1" lang="ja-JP" altLang="en-US" sz="1200" dirty="0">
                        <a:latin typeface="BIZ UDゴシック" panose="020B0400000000000000" pitchFamily="49" charset="-128"/>
                        <a:ea typeface="BIZ UDゴシック" panose="020B0400000000000000" pitchFamily="49" charset="-128"/>
                      </a:endParaRPr>
                    </a:p>
                  </a:txBody>
                  <a:tcPr/>
                </a:tc>
              </a:tr>
              <a:tr h="542362">
                <a:tc>
                  <a:txBody>
                    <a:bodyPr/>
                    <a:lstStyle/>
                    <a:p>
                      <a:pPr algn="ctr"/>
                      <a:r>
                        <a:rPr kumimoji="1" lang="ja-JP" altLang="en-US" sz="1400" b="1" dirty="0" smtClean="0">
                          <a:latin typeface="BIZ UDゴシック" panose="020B0400000000000000" pitchFamily="49" charset="-128"/>
                          <a:ea typeface="BIZ UDゴシック" panose="020B0400000000000000" pitchFamily="49" charset="-128"/>
                        </a:rPr>
                        <a:t>申請期限</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sz="1200" dirty="0" smtClean="0">
                          <a:latin typeface="BIZ UDゴシック" panose="020B0400000000000000" pitchFamily="49" charset="-128"/>
                          <a:ea typeface="BIZ UDゴシック" panose="020B0400000000000000" pitchFamily="49" charset="-128"/>
                        </a:rPr>
                        <a:t>婚姻届け</a:t>
                      </a:r>
                      <a:r>
                        <a:rPr kumimoji="1" lang="ja-JP" altLang="en-US" sz="1200" dirty="0" smtClean="0">
                          <a:latin typeface="BIZ UDゴシック" panose="020B0400000000000000" pitchFamily="49" charset="-128"/>
                          <a:ea typeface="BIZ UDゴシック" panose="020B0400000000000000" pitchFamily="49" charset="-128"/>
                        </a:rPr>
                        <a:t>を受理した</a:t>
                      </a:r>
                      <a:r>
                        <a:rPr kumimoji="1" lang="ja-JP" altLang="en-US" sz="1200" dirty="0" smtClean="0">
                          <a:latin typeface="BIZ UDゴシック" panose="020B0400000000000000" pitchFamily="49" charset="-128"/>
                          <a:ea typeface="BIZ UDゴシック" panose="020B0400000000000000" pitchFamily="49" charset="-128"/>
                        </a:rPr>
                        <a:t>日から</a:t>
                      </a:r>
                      <a:r>
                        <a:rPr kumimoji="1" lang="en-US" altLang="ja-JP" sz="1200" dirty="0" smtClean="0">
                          <a:latin typeface="BIZ UDゴシック" panose="020B0400000000000000" pitchFamily="49" charset="-128"/>
                          <a:ea typeface="BIZ UDゴシック" panose="020B0400000000000000" pitchFamily="49" charset="-128"/>
                        </a:rPr>
                        <a:t>1</a:t>
                      </a:r>
                      <a:r>
                        <a:rPr kumimoji="1" lang="ja-JP" altLang="en-US" sz="1200" dirty="0" smtClean="0">
                          <a:latin typeface="BIZ UDゴシック" panose="020B0400000000000000" pitchFamily="49" charset="-128"/>
                          <a:ea typeface="BIZ UDゴシック" panose="020B0400000000000000" pitchFamily="49" charset="-128"/>
                        </a:rPr>
                        <a:t>年以内</a:t>
                      </a:r>
                      <a:endParaRPr kumimoji="1" lang="en-US" altLang="ja-JP" sz="1200" dirty="0" smtClean="0">
                        <a:latin typeface="BIZ UDゴシック" panose="020B0400000000000000" pitchFamily="49" charset="-128"/>
                        <a:ea typeface="BIZ UDゴシック" panose="020B0400000000000000" pitchFamily="49" charset="-128"/>
                      </a:endParaRPr>
                    </a:p>
                    <a:p>
                      <a:r>
                        <a:rPr kumimoji="1" lang="en-US" altLang="ja-JP" sz="1200" dirty="0" smtClean="0">
                          <a:latin typeface="BIZ UDゴシック" panose="020B0400000000000000" pitchFamily="49" charset="-128"/>
                          <a:ea typeface="BIZ UDゴシック" panose="020B0400000000000000" pitchFamily="49" charset="-128"/>
                        </a:rPr>
                        <a:t>※</a:t>
                      </a:r>
                      <a:r>
                        <a:rPr kumimoji="1" lang="ja-JP" altLang="en-US" sz="1200" dirty="0" smtClean="0">
                          <a:latin typeface="BIZ UDゴシック" panose="020B0400000000000000" pitchFamily="49" charset="-128"/>
                          <a:ea typeface="BIZ UDゴシック" panose="020B0400000000000000" pitchFamily="49" charset="-128"/>
                        </a:rPr>
                        <a:t>予算額に達した時点で受付を終了する場合があります。</a:t>
                      </a:r>
                      <a:endParaRPr kumimoji="1" lang="ja-JP" altLang="en-US" sz="1200" dirty="0">
                        <a:latin typeface="BIZ UDゴシック" panose="020B0400000000000000" pitchFamily="49" charset="-128"/>
                        <a:ea typeface="BIZ UDゴシック" panose="020B0400000000000000" pitchFamily="49" charset="-128"/>
                      </a:endParaRPr>
                    </a:p>
                  </a:txBody>
                  <a:tcPr/>
                </a:tc>
              </a:tr>
            </a:tbl>
          </a:graphicData>
        </a:graphic>
      </p:graphicFrame>
      <p:sp>
        <p:nvSpPr>
          <p:cNvPr id="3" name="角丸四角形 2"/>
          <p:cNvSpPr/>
          <p:nvPr/>
        </p:nvSpPr>
        <p:spPr>
          <a:xfrm>
            <a:off x="1023698" y="8362950"/>
            <a:ext cx="4810591" cy="7227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お問合せ先</a:t>
            </a: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p>
          <a:p>
            <a:pPr algn="ct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平戸市役所　企画財政課　移住</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・定住政策班</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TEL</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a:t>
            </a: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0950-22-9105</a:t>
            </a:r>
          </a:p>
        </p:txBody>
      </p:sp>
      <p:sp>
        <p:nvSpPr>
          <p:cNvPr id="13" name="タイトル 1"/>
          <p:cNvSpPr txBox="1">
            <a:spLocks/>
          </p:cNvSpPr>
          <p:nvPr/>
        </p:nvSpPr>
        <p:spPr>
          <a:xfrm>
            <a:off x="116748" y="8085820"/>
            <a:ext cx="6624494" cy="277130"/>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000" dirty="0" smtClean="0">
                <a:latin typeface="BIZ UDゴシック" panose="020B0400000000000000" pitchFamily="49" charset="-128"/>
                <a:ea typeface="BIZ UDゴシック" panose="020B0400000000000000" pitchFamily="49" charset="-128"/>
              </a:rPr>
              <a:t>申請方法など詳細は裏面をご確認ください☞</a:t>
            </a:r>
            <a:endParaRPr lang="en-US" altLang="ja-JP" sz="1000" dirty="0" smtClean="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86653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08611606"/>
              </p:ext>
            </p:extLst>
          </p:nvPr>
        </p:nvGraphicFramePr>
        <p:xfrm>
          <a:off x="252411" y="1503292"/>
          <a:ext cx="6376988" cy="3977640"/>
        </p:xfrm>
        <a:graphic>
          <a:graphicData uri="http://schemas.openxmlformats.org/drawingml/2006/table">
            <a:tbl>
              <a:tblPr firstRow="1" bandRow="1">
                <a:tableStyleId>{69CF1AB2-1976-4502-BF36-3FF5EA218861}</a:tableStyleId>
              </a:tblPr>
              <a:tblGrid>
                <a:gridCol w="2957513"/>
                <a:gridCol w="3419475"/>
              </a:tblGrid>
              <a:tr h="370840">
                <a:tc>
                  <a:txBody>
                    <a:bodyPr/>
                    <a:lstStyle/>
                    <a:p>
                      <a:pPr algn="ctr"/>
                      <a:r>
                        <a:rPr kumimoji="1" lang="ja-JP" altLang="en-US" b="0" dirty="0" smtClean="0">
                          <a:latin typeface="BIZ UDゴシック" panose="020B0400000000000000" pitchFamily="49" charset="-128"/>
                          <a:ea typeface="BIZ UDゴシック" panose="020B0400000000000000" pitchFamily="49" charset="-128"/>
                        </a:rPr>
                        <a:t>共通</a:t>
                      </a:r>
                      <a:endParaRPr kumimoji="1" lang="ja-JP" altLang="en-US" b="0" dirty="0">
                        <a:latin typeface="BIZ UDゴシック" panose="020B0400000000000000" pitchFamily="49" charset="-128"/>
                        <a:ea typeface="BIZ UDゴシック" panose="020B0400000000000000" pitchFamily="49" charset="-128"/>
                      </a:endParaRPr>
                    </a:p>
                  </a:txBody>
                  <a:tcPr anchor="ctr"/>
                </a:tc>
                <a:tc>
                  <a:txBody>
                    <a:bodyPr/>
                    <a:lstStyle/>
                    <a:p>
                      <a:r>
                        <a:rPr kumimoji="1" lang="ja-JP" altLang="en-US" b="0" dirty="0" smtClean="0">
                          <a:latin typeface="BIZ UDゴシック" panose="020B0400000000000000" pitchFamily="49" charset="-128"/>
                          <a:ea typeface="BIZ UDゴシック" panose="020B0400000000000000" pitchFamily="49" charset="-128"/>
                        </a:rPr>
                        <a:t>①夫婦の住民票の写し</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②夫婦の記載のある戸籍謄本（戸籍全部　</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　事項証明書）</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③夫婦の所得証明書又はこれに準ずる書</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　類</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④夫婦の市税等滞納がない旨の証明書</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⑤夫婦の双方又は一方が奨学金を返済し</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　</a:t>
                      </a:r>
                      <a:r>
                        <a:rPr kumimoji="1" lang="ja-JP" altLang="en-US" b="0" dirty="0" err="1" smtClean="0">
                          <a:latin typeface="BIZ UDゴシック" panose="020B0400000000000000" pitchFamily="49" charset="-128"/>
                          <a:ea typeface="BIZ UDゴシック" panose="020B0400000000000000" pitchFamily="49" charset="-128"/>
                        </a:rPr>
                        <a:t>て</a:t>
                      </a:r>
                      <a:r>
                        <a:rPr kumimoji="1" lang="ja-JP" altLang="en-US" b="0" dirty="0" smtClean="0">
                          <a:latin typeface="BIZ UDゴシック" panose="020B0400000000000000" pitchFamily="49" charset="-128"/>
                          <a:ea typeface="BIZ UDゴシック" panose="020B0400000000000000" pitchFamily="49" charset="-128"/>
                        </a:rPr>
                        <a:t>いる場合、当該奨学金の返済額が分</a:t>
                      </a:r>
                      <a:endParaRPr kumimoji="1" lang="en-US" altLang="ja-JP" b="0" dirty="0" smtClean="0">
                        <a:latin typeface="BIZ UDゴシック" panose="020B0400000000000000" pitchFamily="49" charset="-128"/>
                        <a:ea typeface="BIZ UDゴシック" panose="020B0400000000000000" pitchFamily="49" charset="-128"/>
                      </a:endParaRPr>
                    </a:p>
                    <a:p>
                      <a:r>
                        <a:rPr kumimoji="1" lang="ja-JP" altLang="en-US" b="0" dirty="0" smtClean="0">
                          <a:latin typeface="BIZ UDゴシック" panose="020B0400000000000000" pitchFamily="49" charset="-128"/>
                          <a:ea typeface="BIZ UDゴシック" panose="020B0400000000000000" pitchFamily="49" charset="-128"/>
                        </a:rPr>
                        <a:t>　かる書類の写し</a:t>
                      </a:r>
                      <a:endParaRPr kumimoji="1" lang="en-US" altLang="ja-JP" b="0" dirty="0" smtClean="0">
                        <a:latin typeface="BIZ UDゴシック" panose="020B0400000000000000" pitchFamily="49" charset="-128"/>
                        <a:ea typeface="BIZ UDゴシック" panose="020B0400000000000000" pitchFamily="49" charset="-128"/>
                      </a:endParaRPr>
                    </a:p>
                  </a:txBody>
                  <a:tcPr/>
                </a:tc>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350" dirty="0" smtClean="0">
                          <a:latin typeface="BIZ UDゴシック" panose="020B0400000000000000" pitchFamily="49" charset="-128"/>
                          <a:ea typeface="BIZ UDゴシック" panose="020B0400000000000000" pitchFamily="49" charset="-128"/>
                        </a:rPr>
                        <a:t>（１）婚姻に伴う新規の賃貸住宅に係る経費</a:t>
                      </a:r>
                      <a:endParaRPr kumimoji="1" lang="en-US" altLang="ja-JP" sz="1350" dirty="0" smtClean="0">
                        <a:latin typeface="BIZ UDゴシック" panose="020B0400000000000000" pitchFamily="49" charset="-128"/>
                        <a:ea typeface="BIZ UDゴシック" panose="020B0400000000000000" pitchFamily="49" charset="-128"/>
                      </a:endParaRPr>
                    </a:p>
                    <a:p>
                      <a:pPr algn="ctr"/>
                      <a:endParaRPr kumimoji="1" lang="ja-JP" altLang="en-US" dirty="0"/>
                    </a:p>
                  </a:txBody>
                  <a:tcPr anchor="ctr"/>
                </a:tc>
                <a:tc>
                  <a:txBody>
                    <a:bodyPr/>
                    <a:lstStyle/>
                    <a:p>
                      <a:r>
                        <a:rPr kumimoji="1" lang="ja-JP" altLang="en-US" dirty="0" smtClean="0">
                          <a:latin typeface="BIZ UDゴシック" panose="020B0400000000000000" pitchFamily="49" charset="-128"/>
                          <a:ea typeface="BIZ UDゴシック" panose="020B0400000000000000" pitchFamily="49" charset="-128"/>
                        </a:rPr>
                        <a:t>ア　住宅賃貸借契約書の写し</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イ　給与所得のある夫婦の住宅手当支給</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　　証明書</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ウ　事業実施期間内の新規の住宅賃借に</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　　係る費用であることが確認できる領</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　　収書又はその写し</a:t>
                      </a:r>
                      <a:endParaRPr kumimoji="1" lang="en-US" altLang="ja-JP" dirty="0" smtClean="0">
                        <a:latin typeface="BIZ UDゴシック" panose="020B0400000000000000" pitchFamily="49" charset="-128"/>
                        <a:ea typeface="BIZ UDゴシック" panose="020B0400000000000000" pitchFamily="49" charset="-128"/>
                      </a:endParaRPr>
                    </a:p>
                  </a:txBody>
                  <a:tcPr/>
                </a:tc>
              </a:tr>
              <a:tr h="370840">
                <a:tc>
                  <a:txBody>
                    <a:bodyPr/>
                    <a:lstStyle/>
                    <a:p>
                      <a:pPr algn="ctr"/>
                      <a:r>
                        <a:rPr kumimoji="1" lang="ja-JP" altLang="en-US" sz="1350" dirty="0" smtClean="0">
                          <a:latin typeface="BIZ UDゴシック" panose="020B0400000000000000" pitchFamily="49" charset="-128"/>
                          <a:ea typeface="BIZ UDゴシック" panose="020B0400000000000000" pitchFamily="49" charset="-128"/>
                        </a:rPr>
                        <a:t>（２）</a:t>
                      </a:r>
                      <a:r>
                        <a:rPr kumimoji="1" lang="ja-JP" altLang="en-US" sz="1350" baseline="0" dirty="0" smtClean="0">
                          <a:latin typeface="BIZ UDゴシック" panose="020B0400000000000000" pitchFamily="49" charset="-128"/>
                          <a:ea typeface="BIZ UDゴシック" panose="020B0400000000000000" pitchFamily="49" charset="-128"/>
                        </a:rPr>
                        <a:t>婚姻に伴う住宅のリフォームに係る経費</a:t>
                      </a:r>
                      <a:endParaRPr kumimoji="1" lang="ja-JP" altLang="en-US" sz="1350" dirty="0"/>
                    </a:p>
                  </a:txBody>
                  <a:tcPr anchor="ctr"/>
                </a:tc>
                <a:tc>
                  <a:txBody>
                    <a:bodyPr/>
                    <a:lstStyle/>
                    <a:p>
                      <a:r>
                        <a:rPr kumimoji="1" lang="ja-JP" altLang="en-US" dirty="0" smtClean="0">
                          <a:latin typeface="BIZ UDゴシック" panose="020B0400000000000000" pitchFamily="49" charset="-128"/>
                          <a:ea typeface="BIZ UDゴシック" panose="020B0400000000000000" pitchFamily="49" charset="-128"/>
                        </a:rPr>
                        <a:t>ア　工事請負契約書の写し</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イ　着工前後の写真</a:t>
                      </a:r>
                      <a:endParaRPr kumimoji="1" lang="en-US" altLang="ja-JP" dirty="0" smtClean="0">
                        <a:latin typeface="BIZ UDゴシック" panose="020B0400000000000000" pitchFamily="49" charset="-128"/>
                        <a:ea typeface="BIZ UDゴシック" panose="020B0400000000000000" pitchFamily="49" charset="-128"/>
                      </a:endParaRPr>
                    </a:p>
                    <a:p>
                      <a:r>
                        <a:rPr kumimoji="1" lang="ja-JP" altLang="en-US" dirty="0" smtClean="0">
                          <a:latin typeface="BIZ UDゴシック" panose="020B0400000000000000" pitchFamily="49" charset="-128"/>
                          <a:ea typeface="BIZ UDゴシック" panose="020B0400000000000000" pitchFamily="49" charset="-128"/>
                        </a:rPr>
                        <a:t>ウ　領収書又はその写し</a:t>
                      </a:r>
                      <a:endParaRPr kumimoji="1" lang="en-US" altLang="ja-JP" dirty="0" smtClean="0">
                        <a:latin typeface="BIZ UDゴシック" panose="020B0400000000000000" pitchFamily="49" charset="-128"/>
                        <a:ea typeface="BIZ UDゴシック" panose="020B0400000000000000" pitchFamily="49" charset="-128"/>
                      </a:endParaRPr>
                    </a:p>
                  </a:txBody>
                  <a:tcPr/>
                </a:tc>
              </a:tr>
            </a:tbl>
          </a:graphicData>
        </a:graphic>
      </p:graphicFrame>
      <p:sp>
        <p:nvSpPr>
          <p:cNvPr id="6" name="タイトル 1"/>
          <p:cNvSpPr txBox="1">
            <a:spLocks/>
          </p:cNvSpPr>
          <p:nvPr/>
        </p:nvSpPr>
        <p:spPr>
          <a:xfrm>
            <a:off x="471488" y="828676"/>
            <a:ext cx="5915025" cy="5799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dirty="0">
              <a:latin typeface="BIZ UDゴシック" panose="020B0400000000000000" pitchFamily="49" charset="-128"/>
              <a:ea typeface="BIZ UDゴシック" panose="020B0400000000000000" pitchFamily="49" charset="-128"/>
            </a:endParaRPr>
          </a:p>
        </p:txBody>
      </p:sp>
      <p:sp>
        <p:nvSpPr>
          <p:cNvPr id="7" name="タイトル 1"/>
          <p:cNvSpPr txBox="1">
            <a:spLocks/>
          </p:cNvSpPr>
          <p:nvPr/>
        </p:nvSpPr>
        <p:spPr>
          <a:xfrm>
            <a:off x="538163" y="828676"/>
            <a:ext cx="5915025" cy="57996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dirty="0">
              <a:latin typeface="BIZ UDゴシック" panose="020B0400000000000000" pitchFamily="49" charset="-128"/>
              <a:ea typeface="BIZ UDゴシック" panose="020B0400000000000000" pitchFamily="49" charset="-128"/>
            </a:endParaRPr>
          </a:p>
        </p:txBody>
      </p:sp>
      <p:sp>
        <p:nvSpPr>
          <p:cNvPr id="8" name="タイトル 1"/>
          <p:cNvSpPr txBox="1">
            <a:spLocks/>
          </p:cNvSpPr>
          <p:nvPr/>
        </p:nvSpPr>
        <p:spPr>
          <a:xfrm>
            <a:off x="252412" y="525188"/>
            <a:ext cx="6376987" cy="883452"/>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350" dirty="0">
                <a:latin typeface="BIZ UDゴシック" panose="020B0400000000000000" pitchFamily="49" charset="-128"/>
                <a:ea typeface="BIZ UDゴシック" panose="020B0400000000000000" pitchFamily="49" charset="-128"/>
              </a:rPr>
              <a:t>申請に</a:t>
            </a:r>
            <a:r>
              <a:rPr lang="ja-JP" altLang="en-US" sz="1350" dirty="0" smtClean="0">
                <a:latin typeface="BIZ UDゴシック" panose="020B0400000000000000" pitchFamily="49" charset="-128"/>
                <a:ea typeface="BIZ UDゴシック" panose="020B0400000000000000" pitchFamily="49" charset="-128"/>
              </a:rPr>
              <a:t>は下記書類が必要です。</a:t>
            </a:r>
            <a:endParaRPr lang="en-US" altLang="ja-JP" sz="1350" dirty="0" smtClean="0">
              <a:latin typeface="BIZ UDゴシック" panose="020B0400000000000000" pitchFamily="49" charset="-128"/>
              <a:ea typeface="BIZ UDゴシック" panose="020B0400000000000000" pitchFamily="49" charset="-128"/>
            </a:endParaRPr>
          </a:p>
          <a:p>
            <a:r>
              <a:rPr lang="ja-JP" altLang="en-US" sz="1350" dirty="0" smtClean="0">
                <a:latin typeface="BIZ UDゴシック" panose="020B0400000000000000" pitchFamily="49" charset="-128"/>
                <a:ea typeface="BIZ UDゴシック" panose="020B0400000000000000" pitchFamily="49" charset="-128"/>
              </a:rPr>
              <a:t>共通の①～⑤（⑤が該当なしの方は①～④）と、該当する（１）（２）のア～ウをご準備いただき、担当窓口までご提出ください。</a:t>
            </a:r>
            <a:endParaRPr lang="en-US" altLang="ja-JP" sz="1350" dirty="0" smtClean="0">
              <a:latin typeface="BIZ UDゴシック" panose="020B0400000000000000" pitchFamily="49" charset="-128"/>
              <a:ea typeface="BIZ UDゴシック" panose="020B0400000000000000" pitchFamily="49" charset="-128"/>
            </a:endParaRPr>
          </a:p>
          <a:p>
            <a:endParaRPr lang="en-US" altLang="ja-JP" sz="1350" dirty="0" smtClean="0">
              <a:latin typeface="BIZ UDゴシック" panose="020B0400000000000000" pitchFamily="49" charset="-128"/>
              <a:ea typeface="BIZ UDゴシック" panose="020B0400000000000000" pitchFamily="49" charset="-128"/>
            </a:endParaRPr>
          </a:p>
        </p:txBody>
      </p:sp>
      <p:sp>
        <p:nvSpPr>
          <p:cNvPr id="12" name="角丸四角形 11"/>
          <p:cNvSpPr/>
          <p:nvPr/>
        </p:nvSpPr>
        <p:spPr>
          <a:xfrm>
            <a:off x="252411" y="86188"/>
            <a:ext cx="1500189" cy="43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BIZ UDゴシック" panose="020B0400000000000000" pitchFamily="49" charset="-128"/>
                <a:ea typeface="BIZ UDゴシック" panose="020B0400000000000000" pitchFamily="49" charset="-128"/>
              </a:rPr>
              <a:t>申請方法</a:t>
            </a:r>
            <a:endParaRPr kumimoji="1" lang="ja-JP" altLang="en-US" sz="1400" dirty="0">
              <a:latin typeface="BIZ UDゴシック" panose="020B0400000000000000" pitchFamily="49" charset="-128"/>
              <a:ea typeface="BIZ UDゴシック" panose="020B0400000000000000" pitchFamily="49" charset="-128"/>
            </a:endParaRPr>
          </a:p>
        </p:txBody>
      </p:sp>
      <p:grpSp>
        <p:nvGrpSpPr>
          <p:cNvPr id="23" name="グループ化 22"/>
          <p:cNvGrpSpPr/>
          <p:nvPr/>
        </p:nvGrpSpPr>
        <p:grpSpPr>
          <a:xfrm>
            <a:off x="252411" y="5743289"/>
            <a:ext cx="6376988" cy="1730390"/>
            <a:chOff x="252411" y="5718160"/>
            <a:chExt cx="6376988" cy="1730390"/>
          </a:xfrm>
        </p:grpSpPr>
        <p:sp>
          <p:nvSpPr>
            <p:cNvPr id="9" name="タイトル 1"/>
            <p:cNvSpPr txBox="1">
              <a:spLocks/>
            </p:cNvSpPr>
            <p:nvPr/>
          </p:nvSpPr>
          <p:spPr>
            <a:xfrm>
              <a:off x="252412" y="6164255"/>
              <a:ext cx="6376987" cy="1284295"/>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350" dirty="0" smtClean="0">
                  <a:latin typeface="BIZ UDゴシック" panose="020B0400000000000000" pitchFamily="49" charset="-128"/>
                  <a:ea typeface="BIZ UDゴシック" panose="020B0400000000000000" pitchFamily="49" charset="-128"/>
                </a:rPr>
                <a:t>以下の要件に該当する場合、補助金の全部又は一部を返還いただきます。</a:t>
              </a:r>
              <a:endParaRPr lang="en-US" altLang="ja-JP" sz="1350" dirty="0" smtClean="0">
                <a:latin typeface="BIZ UDゴシック" panose="020B0400000000000000" pitchFamily="49" charset="-128"/>
                <a:ea typeface="BIZ UDゴシック" panose="020B0400000000000000" pitchFamily="49" charset="-128"/>
              </a:endParaRPr>
            </a:p>
            <a:p>
              <a:endParaRPr lang="en-US" altLang="ja-JP" sz="1350" dirty="0" smtClean="0">
                <a:latin typeface="BIZ UDゴシック" panose="020B0400000000000000" pitchFamily="49" charset="-128"/>
                <a:ea typeface="BIZ UDゴシック" panose="020B0400000000000000" pitchFamily="49" charset="-128"/>
              </a:endParaRPr>
            </a:p>
            <a:p>
              <a:r>
                <a:rPr lang="ja-JP" altLang="en-US" sz="1350" dirty="0" smtClean="0">
                  <a:latin typeface="BIZ UDゴシック" panose="020B0400000000000000" pitchFamily="49" charset="-128"/>
                  <a:ea typeface="BIZ UDゴシック" panose="020B0400000000000000" pitchFamily="49" charset="-128"/>
                </a:rPr>
                <a:t>・補助金の交付決定を受けた日から３年を経過する日までに市外に転出したとき。</a:t>
              </a:r>
              <a:endParaRPr lang="en-US" altLang="ja-JP" sz="1350" dirty="0" smtClean="0">
                <a:latin typeface="BIZ UDゴシック" panose="020B0400000000000000" pitchFamily="49" charset="-128"/>
                <a:ea typeface="BIZ UDゴシック" panose="020B0400000000000000" pitchFamily="49" charset="-128"/>
              </a:endParaRPr>
            </a:p>
            <a:p>
              <a:r>
                <a:rPr lang="ja-JP" altLang="en-US" sz="1350" dirty="0" smtClean="0">
                  <a:latin typeface="BIZ UDゴシック" panose="020B0400000000000000" pitchFamily="49" charset="-128"/>
                  <a:ea typeface="BIZ UDゴシック" panose="020B0400000000000000" pitchFamily="49" charset="-128"/>
                </a:rPr>
                <a:t>・虚偽その他不正な</a:t>
              </a:r>
              <a:r>
                <a:rPr lang="ja-JP" altLang="en-US" sz="1350" dirty="0">
                  <a:latin typeface="BIZ UDゴシック" panose="020B0400000000000000" pitchFamily="49" charset="-128"/>
                  <a:ea typeface="BIZ UDゴシック" panose="020B0400000000000000" pitchFamily="49" charset="-128"/>
                </a:rPr>
                <a:t>手段に</a:t>
              </a:r>
              <a:r>
                <a:rPr lang="ja-JP" altLang="en-US" sz="1350" dirty="0" smtClean="0">
                  <a:latin typeface="BIZ UDゴシック" panose="020B0400000000000000" pitchFamily="49" charset="-128"/>
                  <a:ea typeface="BIZ UDゴシック" panose="020B0400000000000000" pitchFamily="49" charset="-128"/>
                </a:rPr>
                <a:t>より補助金の交付決定を受けたとき。</a:t>
              </a:r>
              <a:endParaRPr lang="en-US" altLang="ja-JP" sz="1350" dirty="0" smtClean="0">
                <a:latin typeface="BIZ UDゴシック" panose="020B0400000000000000" pitchFamily="49" charset="-128"/>
                <a:ea typeface="BIZ UDゴシック" panose="020B0400000000000000" pitchFamily="49" charset="-128"/>
              </a:endParaRPr>
            </a:p>
            <a:p>
              <a:r>
                <a:rPr lang="ja-JP" altLang="en-US" sz="1350" dirty="0" smtClean="0">
                  <a:latin typeface="BIZ UDゴシック" panose="020B0400000000000000" pitchFamily="49" charset="-128"/>
                  <a:ea typeface="BIZ UDゴシック" panose="020B0400000000000000" pitchFamily="49" charset="-128"/>
                </a:rPr>
                <a:t>・補助金の交付決定に付した条件に違反する行為があったとき。</a:t>
              </a:r>
              <a:endParaRPr lang="en-US" altLang="ja-JP" sz="1350" dirty="0" smtClean="0">
                <a:latin typeface="BIZ UDゴシック" panose="020B0400000000000000" pitchFamily="49" charset="-128"/>
                <a:ea typeface="BIZ UDゴシック" panose="020B0400000000000000" pitchFamily="49" charset="-128"/>
              </a:endParaRPr>
            </a:p>
            <a:p>
              <a:r>
                <a:rPr lang="ja-JP" altLang="en-US" sz="1350" dirty="0" smtClean="0">
                  <a:latin typeface="BIZ UDゴシック" panose="020B0400000000000000" pitchFamily="49" charset="-128"/>
                  <a:ea typeface="BIZ UDゴシック" panose="020B0400000000000000" pitchFamily="49" charset="-128"/>
                </a:rPr>
                <a:t>・その他、市長が必要と認めたとき。</a:t>
              </a:r>
              <a:endParaRPr lang="en-US" altLang="ja-JP" sz="1350" dirty="0" smtClean="0">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252411" y="5718160"/>
              <a:ext cx="6376988" cy="4460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BIZ UDゴシック" panose="020B0400000000000000" pitchFamily="49" charset="-128"/>
                  <a:ea typeface="BIZ UDゴシック" panose="020B0400000000000000" pitchFamily="49" charset="-128"/>
                </a:rPr>
                <a:t>ご注意ください！</a:t>
              </a:r>
              <a:endParaRPr kumimoji="1" lang="ja-JP" altLang="en-US" sz="1400" dirty="0">
                <a:latin typeface="BIZ UDゴシック" panose="020B0400000000000000" pitchFamily="49" charset="-128"/>
                <a:ea typeface="BIZ UDゴシック" panose="020B0400000000000000" pitchFamily="49" charset="-128"/>
              </a:endParaRPr>
            </a:p>
          </p:txBody>
        </p:sp>
      </p:grpSp>
      <p:sp>
        <p:nvSpPr>
          <p:cNvPr id="22" name="角丸四角形吹き出し 21"/>
          <p:cNvSpPr/>
          <p:nvPr/>
        </p:nvSpPr>
        <p:spPr>
          <a:xfrm>
            <a:off x="3016568" y="7948621"/>
            <a:ext cx="3612831" cy="858506"/>
          </a:xfrm>
          <a:prstGeom prst="wedgeRoundRectCallout">
            <a:avLst>
              <a:gd name="adj1" fmla="val -57554"/>
              <a:gd name="adj2" fmla="val 1991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BIZ UDゴシック" panose="020B0400000000000000" pitchFamily="49" charset="-128"/>
                <a:ea typeface="BIZ UDゴシック" panose="020B0400000000000000" pitchFamily="49" charset="-128"/>
              </a:rPr>
              <a:t>制度内容や申請方法など、</a:t>
            </a:r>
            <a:endParaRPr kumimoji="1" lang="en-US" altLang="ja-JP" sz="1400" dirty="0" smtClean="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1400" dirty="0" smtClean="0">
                <a:solidFill>
                  <a:schemeClr val="tx1"/>
                </a:solidFill>
                <a:latin typeface="BIZ UDゴシック" panose="020B0400000000000000" pitchFamily="49" charset="-128"/>
                <a:ea typeface="BIZ UDゴシック" panose="020B0400000000000000" pitchFamily="49" charset="-128"/>
              </a:rPr>
              <a:t>まずはお気軽にご相談ください★</a:t>
            </a:r>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018" y="7720983"/>
            <a:ext cx="2502443" cy="1313783"/>
          </a:xfrm>
          <a:prstGeom prst="rect">
            <a:avLst/>
          </a:prstGeom>
        </p:spPr>
      </p:pic>
    </p:spTree>
    <p:extLst>
      <p:ext uri="{BB962C8B-B14F-4D97-AF65-F5344CB8AC3E}">
        <p14:creationId xmlns:p14="http://schemas.microsoft.com/office/powerpoint/2010/main" val="3718885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629</TotalTime>
  <Words>395</Words>
  <Application>Microsoft Office PowerPoint</Application>
  <PresentationFormat>画面に合わせる (4:3)</PresentationFormat>
  <Paragraphs>73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HGP創英角ｺﾞｼｯｸUB</vt: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松田七奈美</dc:creator>
  <cp:lastModifiedBy>三鬼 晴美</cp:lastModifiedBy>
  <cp:revision>29</cp:revision>
  <cp:lastPrinted>2022-04-04T02:17:40Z</cp:lastPrinted>
  <dcterms:created xsi:type="dcterms:W3CDTF">2022-01-27T04:54:49Z</dcterms:created>
  <dcterms:modified xsi:type="dcterms:W3CDTF">2022-04-06T08:13:04Z</dcterms:modified>
</cp:coreProperties>
</file>